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97" r:id="rId4"/>
    <p:sldId id="298" r:id="rId5"/>
    <p:sldId id="299" r:id="rId6"/>
    <p:sldId id="296" r:id="rId7"/>
    <p:sldId id="269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26" autoAdjust="0"/>
    <p:restoredTop sz="94660"/>
  </p:normalViewPr>
  <p:slideViewPr>
    <p:cSldViewPr snapToGrid="0" showGuides="1">
      <p:cViewPr varScale="1">
        <p:scale>
          <a:sx n="56" d="100"/>
          <a:sy n="56" d="100"/>
        </p:scale>
        <p:origin x="830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D6E6-0466-4ED4-A715-5E57F23E6BAD}" type="datetimeFigureOut">
              <a:rPr lang="it-IT" smtClean="0"/>
              <a:t>23/06/2017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CF1D-71C6-4EC1-BE98-B637DAB936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92329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D6E6-0466-4ED4-A715-5E57F23E6BAD}" type="datetimeFigureOut">
              <a:rPr lang="it-IT" smtClean="0"/>
              <a:t>23/06/2017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CF1D-71C6-4EC1-BE98-B637DAB936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60722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D6E6-0466-4ED4-A715-5E57F23E6BAD}" type="datetimeFigureOut">
              <a:rPr lang="it-IT" smtClean="0"/>
              <a:t>23/06/2017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CF1D-71C6-4EC1-BE98-B637DAB936A3}" type="slidenum">
              <a:rPr lang="it-IT" smtClean="0"/>
              <a:t>‹N›</a:t>
            </a:fld>
            <a:endParaRPr lang="it-I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561028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D6E6-0466-4ED4-A715-5E57F23E6BAD}" type="datetimeFigureOut">
              <a:rPr lang="it-IT" smtClean="0"/>
              <a:t>23/06/2017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CF1D-71C6-4EC1-BE98-B637DAB936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9189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D6E6-0466-4ED4-A715-5E57F23E6BAD}" type="datetimeFigureOut">
              <a:rPr lang="it-IT" smtClean="0"/>
              <a:t>23/06/2017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CF1D-71C6-4EC1-BE98-B637DAB936A3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37914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D6E6-0466-4ED4-A715-5E57F23E6BAD}" type="datetimeFigureOut">
              <a:rPr lang="it-IT" smtClean="0"/>
              <a:t>23/06/2017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CF1D-71C6-4EC1-BE98-B637DAB936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90198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D6E6-0466-4ED4-A715-5E57F23E6BAD}" type="datetimeFigureOut">
              <a:rPr lang="it-IT" smtClean="0"/>
              <a:t>23/06/2017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CF1D-71C6-4EC1-BE98-B637DAB936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25372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D6E6-0466-4ED4-A715-5E57F23E6BAD}" type="datetimeFigureOut">
              <a:rPr lang="it-IT" smtClean="0"/>
              <a:t>23/06/2017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CF1D-71C6-4EC1-BE98-B637DAB936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70879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D6E6-0466-4ED4-A715-5E57F23E6BAD}" type="datetimeFigureOut">
              <a:rPr lang="it-IT" smtClean="0"/>
              <a:t>23/06/2017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CF1D-71C6-4EC1-BE98-B637DAB936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849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D6E6-0466-4ED4-A715-5E57F23E6BAD}" type="datetimeFigureOut">
              <a:rPr lang="it-IT" smtClean="0"/>
              <a:t>23/06/2017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CF1D-71C6-4EC1-BE98-B637DAB936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51052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D6E6-0466-4ED4-A715-5E57F23E6BAD}" type="datetimeFigureOut">
              <a:rPr lang="it-IT" smtClean="0"/>
              <a:t>23/06/2017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CF1D-71C6-4EC1-BE98-B637DAB936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4075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D6E6-0466-4ED4-A715-5E57F23E6BAD}" type="datetimeFigureOut">
              <a:rPr lang="it-IT" smtClean="0"/>
              <a:t>23/06/2017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CF1D-71C6-4EC1-BE98-B637DAB936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11156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D6E6-0466-4ED4-A715-5E57F23E6BAD}" type="datetimeFigureOut">
              <a:rPr lang="it-IT" smtClean="0"/>
              <a:t>23/06/2017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CF1D-71C6-4EC1-BE98-B637DAB936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23215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D6E6-0466-4ED4-A715-5E57F23E6BAD}" type="datetimeFigureOut">
              <a:rPr lang="it-IT" smtClean="0"/>
              <a:t>23/06/2017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CF1D-71C6-4EC1-BE98-B637DAB936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63420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D6E6-0466-4ED4-A715-5E57F23E6BAD}" type="datetimeFigureOut">
              <a:rPr lang="it-IT" smtClean="0"/>
              <a:t>23/06/2017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CF1D-71C6-4EC1-BE98-B637DAB936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3228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D6E6-0466-4ED4-A715-5E57F23E6BAD}" type="datetimeFigureOut">
              <a:rPr lang="it-IT" smtClean="0"/>
              <a:t>23/06/2017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CF1D-71C6-4EC1-BE98-B637DAB936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1395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7D6E6-0466-4ED4-A715-5E57F23E6BAD}" type="datetimeFigureOut">
              <a:rPr lang="it-IT" smtClean="0"/>
              <a:t>23/06/2017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E2ACF1D-71C6-4EC1-BE98-B637DAB936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972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4019" y="48895"/>
            <a:ext cx="2708811" cy="74324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ttangolo 4"/>
          <p:cNvSpPr>
            <a:spLocks noChangeArrowheads="1"/>
          </p:cNvSpPr>
          <p:nvPr/>
        </p:nvSpPr>
        <p:spPr bwMode="auto">
          <a:xfrm>
            <a:off x="731521" y="1493520"/>
            <a:ext cx="9717172" cy="4739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algn="ctr" eaLnBrk="1" hangingPunct="1"/>
            <a:endParaRPr lang="it-IT" altLang="it-IT" sz="1800" b="1" dirty="0">
              <a:solidFill>
                <a:srgbClr val="006699"/>
              </a:solidFill>
              <a:latin typeface="Book Antiqua" panose="02040602050305030304" pitchFamily="18" charset="0"/>
            </a:endParaRPr>
          </a:p>
          <a:p>
            <a:pPr algn="r" eaLnBrk="1" hangingPunct="1"/>
            <a:endParaRPr lang="it-IT" altLang="it-IT" sz="2400" b="1" dirty="0" smtClean="0">
              <a:solidFill>
                <a:srgbClr val="0066FF"/>
              </a:solidFill>
              <a:latin typeface="Cambria" panose="02040503050406030204" pitchFamily="18" charset="0"/>
            </a:endParaRPr>
          </a:p>
          <a:p>
            <a:pPr algn="ctr"/>
            <a:endParaRPr lang="it-IT" altLang="it-IT" sz="2800" b="1" dirty="0" smtClean="0">
              <a:solidFill>
                <a:srgbClr val="0066FF"/>
              </a:solidFill>
              <a:latin typeface="Cambria" panose="02040503050406030204" pitchFamily="18" charset="0"/>
            </a:endParaRPr>
          </a:p>
          <a:p>
            <a:pPr algn="ctr"/>
            <a:endParaRPr lang="it-IT" altLang="it-IT" sz="2800" b="1" dirty="0">
              <a:solidFill>
                <a:srgbClr val="0066FF"/>
              </a:solidFill>
              <a:latin typeface="Cambria" panose="02040503050406030204" pitchFamily="18" charset="0"/>
            </a:endParaRPr>
          </a:p>
          <a:p>
            <a:pPr algn="ctr"/>
            <a:r>
              <a:rPr lang="it-IT" altLang="it-IT" sz="2800" b="1" dirty="0" smtClean="0">
                <a:solidFill>
                  <a:srgbClr val="0066FF"/>
                </a:solidFill>
                <a:latin typeface="Cambria" panose="02040503050406030204" pitchFamily="18" charset="0"/>
              </a:rPr>
              <a:t>LA </a:t>
            </a:r>
            <a:r>
              <a:rPr lang="it-IT" altLang="it-IT" sz="2800" b="1" dirty="0" smtClean="0">
                <a:solidFill>
                  <a:srgbClr val="0066FF"/>
                </a:solidFill>
                <a:latin typeface="Cambria" panose="02040503050406030204" pitchFamily="18" charset="0"/>
              </a:rPr>
              <a:t>«CULTURA DEL DATO» NEL PIANO DI MIGLIORAMENTO DELLA SCUOLA NELLA PROSPETTIVA DEL «CURRICOLO VERTICALE»</a:t>
            </a:r>
            <a:endParaRPr lang="it-IT" altLang="it-IT" sz="2800" b="1" dirty="0">
              <a:solidFill>
                <a:srgbClr val="0066FF"/>
              </a:solidFill>
              <a:latin typeface="Cambria" panose="02040503050406030204" pitchFamily="18" charset="0"/>
            </a:endParaRPr>
          </a:p>
          <a:p>
            <a:pPr algn="r" eaLnBrk="1" hangingPunct="1"/>
            <a:endParaRPr lang="it-IT" altLang="it-IT" sz="2400" b="1" dirty="0" smtClean="0">
              <a:solidFill>
                <a:srgbClr val="0066FF"/>
              </a:solidFill>
              <a:latin typeface="Cambria" panose="02040503050406030204" pitchFamily="18" charset="0"/>
            </a:endParaRPr>
          </a:p>
          <a:p>
            <a:pPr algn="r" eaLnBrk="1" hangingPunct="1"/>
            <a:endParaRPr lang="it-IT" altLang="it-IT" sz="2400" b="1" dirty="0">
              <a:solidFill>
                <a:srgbClr val="0066FF"/>
              </a:solidFill>
              <a:latin typeface="Cambria" panose="02040503050406030204" pitchFamily="18" charset="0"/>
            </a:endParaRPr>
          </a:p>
          <a:p>
            <a:pPr algn="r" eaLnBrk="1" hangingPunct="1"/>
            <a:r>
              <a:rPr lang="it-IT" altLang="it-IT" sz="2400" b="1" dirty="0" smtClean="0">
                <a:solidFill>
                  <a:srgbClr val="0066FF"/>
                </a:solidFill>
                <a:latin typeface="Cambria" panose="02040503050406030204" pitchFamily="18" charset="0"/>
              </a:rPr>
              <a:t>Presentazione di Maurizia Migliori</a:t>
            </a:r>
          </a:p>
          <a:p>
            <a:pPr algn="r" eaLnBrk="1" hangingPunct="1"/>
            <a:endParaRPr lang="it-IT" altLang="it-IT" sz="2400" b="1" dirty="0">
              <a:solidFill>
                <a:srgbClr val="0066FF"/>
              </a:solidFill>
              <a:latin typeface="Cambria" panose="02040503050406030204" pitchFamily="18" charset="0"/>
            </a:endParaRPr>
          </a:p>
          <a:p>
            <a:pPr algn="r" eaLnBrk="1" hangingPunct="1"/>
            <a:r>
              <a:rPr lang="it-IT" altLang="it-IT" sz="2400" b="1" dirty="0" smtClean="0">
                <a:solidFill>
                  <a:srgbClr val="0066FF"/>
                </a:solidFill>
                <a:latin typeface="Cambria" panose="02040503050406030204" pitchFamily="18" charset="0"/>
              </a:rPr>
              <a:t>Rimini, 23 giugno 2017</a:t>
            </a:r>
            <a:endParaRPr lang="it-IT" altLang="it-IT" sz="2400" b="1" dirty="0">
              <a:solidFill>
                <a:srgbClr val="0066FF"/>
              </a:solidFill>
              <a:latin typeface="Cambria" panose="02040503050406030204" pitchFamily="18" charset="0"/>
            </a:endParaRPr>
          </a:p>
        </p:txBody>
      </p:sp>
      <p:pic>
        <p:nvPicPr>
          <p:cNvPr id="4" name="Immagin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893" y="1814019"/>
            <a:ext cx="6032310" cy="1038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7785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1042416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4800" dirty="0"/>
              <a:t>"Ma insomma, alla scuola materna non hanno imparato come ci si comporta?" domanda il maestro elementare davanti a bimbetti agitati come palline da flipper</a:t>
            </a:r>
            <a:r>
              <a:rPr lang="it-IT" sz="4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050751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1042416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5400" dirty="0"/>
              <a:t>"Che cavolo hanno fatto alla scuola elementare?" impreca il professore delle medie accogliendo alunni di prima che reputa analfabeti.</a:t>
            </a:r>
          </a:p>
          <a:p>
            <a:endParaRPr lang="it-IT" sz="2800" dirty="0"/>
          </a:p>
          <a:p>
            <a:endParaRPr lang="it-IT" sz="2800" dirty="0" smtClean="0"/>
          </a:p>
        </p:txBody>
      </p:sp>
    </p:spTree>
    <p:extLst>
      <p:ext uri="{BB962C8B-B14F-4D97-AF65-F5344CB8AC3E}">
        <p14:creationId xmlns:p14="http://schemas.microsoft.com/office/powerpoint/2010/main" val="6822299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1042416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4800" dirty="0" smtClean="0"/>
              <a:t>"</a:t>
            </a:r>
            <a:r>
              <a:rPr lang="it-IT" sz="4800" dirty="0"/>
              <a:t>Qualcuno può dirmi che cosa </a:t>
            </a:r>
            <a:r>
              <a:rPr lang="it-IT" sz="4800" dirty="0" smtClean="0"/>
              <a:t>hanno </a:t>
            </a:r>
            <a:r>
              <a:rPr lang="it-IT" sz="4800" dirty="0"/>
              <a:t>imparato alle scuola dell'obbligo?" esclama l'insegnante di liceo davanti alla propensione delle prime e seconde a esprimersi senza vocabolario.</a:t>
            </a: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5424278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33814" y="0"/>
            <a:ext cx="1042416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5400" dirty="0"/>
              <a:t>"Davvero vengono dal liceo?" </a:t>
            </a:r>
            <a:r>
              <a:rPr lang="it-IT" sz="5400" dirty="0" smtClean="0"/>
              <a:t>si interroga </a:t>
            </a:r>
            <a:r>
              <a:rPr lang="it-IT" sz="5400" dirty="0"/>
              <a:t>il docente universitario spulciando la sua prima pila di esami scritti.</a:t>
            </a:r>
          </a:p>
        </p:txBody>
      </p:sp>
    </p:spTree>
    <p:extLst>
      <p:ext uri="{BB962C8B-B14F-4D97-AF65-F5344CB8AC3E}">
        <p14:creationId xmlns:p14="http://schemas.microsoft.com/office/powerpoint/2010/main" val="4098431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1042416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4800" dirty="0"/>
              <a:t>"Davvero vengono dal liceo?" si </a:t>
            </a:r>
            <a:endParaRPr lang="it-IT" sz="4800" dirty="0" smtClean="0"/>
          </a:p>
          <a:p>
            <a:pPr algn="just"/>
            <a:endParaRPr lang="it-IT" sz="4800" dirty="0"/>
          </a:p>
          <a:p>
            <a:pPr algn="just"/>
            <a:endParaRPr lang="it-IT" sz="4800" dirty="0" smtClean="0"/>
          </a:p>
          <a:p>
            <a:pPr algn="just"/>
            <a:endParaRPr lang="it-IT" sz="4800" dirty="0"/>
          </a:p>
          <a:p>
            <a:pPr algn="just"/>
            <a:r>
              <a:rPr lang="it-IT" sz="5400" dirty="0" smtClean="0"/>
              <a:t>"</a:t>
            </a:r>
            <a:r>
              <a:rPr lang="it-IT" sz="5400" dirty="0"/>
              <a:t>Spiegatemi che cavolo insegnano all'università" tuona l'industriale di fronte ai giovani appena reclutati</a:t>
            </a:r>
            <a:r>
              <a:rPr lang="it-IT" sz="5400" dirty="0" smtClean="0"/>
              <a:t>.</a:t>
            </a:r>
          </a:p>
          <a:p>
            <a:pPr algn="just"/>
            <a:endParaRPr lang="it-IT" sz="5400" dirty="0" smtClean="0"/>
          </a:p>
          <a:p>
            <a:pPr algn="just"/>
            <a:r>
              <a:rPr lang="it-IT" sz="2400" dirty="0"/>
              <a:t>Daniel Pennac, </a:t>
            </a:r>
            <a:r>
              <a:rPr lang="it-IT" sz="2400" i="1" dirty="0"/>
              <a:t>Diario di scuola</a:t>
            </a:r>
            <a:r>
              <a:rPr lang="it-IT" sz="2400" dirty="0"/>
              <a:t>, Feltrinelli, Milano, 2008, pag. 147 </a:t>
            </a:r>
          </a:p>
          <a:p>
            <a:pPr algn="just"/>
            <a:endParaRPr lang="it-IT" sz="1400" dirty="0" smtClean="0"/>
          </a:p>
          <a:p>
            <a:pPr algn="just"/>
            <a:endParaRPr lang="it-IT" sz="4800" dirty="0"/>
          </a:p>
          <a:p>
            <a:endParaRPr lang="it-IT" sz="2800" dirty="0" smtClean="0"/>
          </a:p>
          <a:p>
            <a:endParaRPr lang="it-IT" sz="2800" dirty="0"/>
          </a:p>
          <a:p>
            <a:r>
              <a:rPr lang="it-IT" sz="2800" dirty="0"/>
              <a:t/>
            </a:r>
            <a:br>
              <a:rPr lang="it-IT" sz="2800" dirty="0"/>
            </a:b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0600127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3"/>
          <p:cNvSpPr txBox="1">
            <a:spLocks noChangeArrowheads="1"/>
          </p:cNvSpPr>
          <p:nvPr/>
        </p:nvSpPr>
        <p:spPr bwMode="auto">
          <a:xfrm>
            <a:off x="1130531" y="2657295"/>
            <a:ext cx="8199208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algn="ctr" eaLnBrk="1" hangingPunct="1"/>
            <a:r>
              <a:rPr lang="it-IT" altLang="it-IT" sz="6600" b="1" dirty="0">
                <a:solidFill>
                  <a:srgbClr val="00B050"/>
                </a:solidFill>
                <a:latin typeface="Cambria" panose="02040503050406030204" pitchFamily="18" charset="0"/>
              </a:rPr>
              <a:t>GRAZIE</a:t>
            </a:r>
          </a:p>
          <a:p>
            <a:pPr algn="ctr" eaLnBrk="1" hangingPunct="1"/>
            <a:r>
              <a:rPr lang="it-IT" altLang="it-IT" sz="6600" b="1" dirty="0">
                <a:solidFill>
                  <a:srgbClr val="00B050"/>
                </a:solidFill>
                <a:latin typeface="Cambria" panose="02040503050406030204" pitchFamily="18" charset="0"/>
              </a:rPr>
              <a:t>E BUON LAVORO</a:t>
            </a:r>
          </a:p>
          <a:p>
            <a:pPr algn="ctr" eaLnBrk="1" hangingPunct="1"/>
            <a:r>
              <a:rPr lang="it-IT" altLang="it-IT" sz="6600" b="1" dirty="0">
                <a:solidFill>
                  <a:srgbClr val="00B050"/>
                </a:solidFill>
                <a:latin typeface="Cambria" panose="02040503050406030204" pitchFamily="18" charset="0"/>
              </a:rPr>
              <a:t>A TUTTI NOI!</a:t>
            </a:r>
          </a:p>
        </p:txBody>
      </p:sp>
      <p:sp>
        <p:nvSpPr>
          <p:cNvPr id="2" name="Rettangolo 1"/>
          <p:cNvSpPr/>
          <p:nvPr/>
        </p:nvSpPr>
        <p:spPr>
          <a:xfrm>
            <a:off x="0" y="6287311"/>
            <a:ext cx="32819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A cura di Maurizia Migliori</a:t>
            </a:r>
            <a:endParaRPr lang="it-IT" sz="20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899920" y="935429"/>
            <a:ext cx="644144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1" dirty="0" smtClean="0">
                <a:solidFill>
                  <a:schemeClr val="accent2"/>
                </a:solidFill>
              </a:rPr>
              <a:t>«Non </a:t>
            </a:r>
            <a:r>
              <a:rPr lang="it-IT" sz="2800" b="1" dirty="0">
                <a:solidFill>
                  <a:schemeClr val="accent2"/>
                </a:solidFill>
              </a:rPr>
              <a:t>c’è bisogno di essere perfetti</a:t>
            </a:r>
            <a:r>
              <a:rPr lang="it-IT" sz="2800" b="1" dirty="0" smtClean="0">
                <a:solidFill>
                  <a:schemeClr val="accent2"/>
                </a:solidFill>
              </a:rPr>
              <a:t>, </a:t>
            </a:r>
          </a:p>
          <a:p>
            <a:r>
              <a:rPr lang="it-IT" sz="2800" b="1" dirty="0" smtClean="0">
                <a:solidFill>
                  <a:schemeClr val="accent2"/>
                </a:solidFill>
              </a:rPr>
              <a:t>c’è </a:t>
            </a:r>
            <a:r>
              <a:rPr lang="it-IT" sz="2800" b="1" dirty="0">
                <a:solidFill>
                  <a:schemeClr val="accent2"/>
                </a:solidFill>
              </a:rPr>
              <a:t>bisogno di essere </a:t>
            </a:r>
            <a:r>
              <a:rPr lang="it-IT" sz="2800" b="1" dirty="0" smtClean="0">
                <a:solidFill>
                  <a:schemeClr val="accent2"/>
                </a:solidFill>
              </a:rPr>
              <a:t>migliori»</a:t>
            </a:r>
            <a:endParaRPr lang="it-IT" sz="2800" b="1" dirty="0">
              <a:solidFill>
                <a:schemeClr val="accent2"/>
              </a:solidFill>
            </a:endParaRPr>
          </a:p>
          <a:p>
            <a:r>
              <a:rPr lang="it-IT" sz="2800" b="1" dirty="0">
                <a:solidFill>
                  <a:schemeClr val="accent2"/>
                </a:solidFill>
              </a:rPr>
              <a:t>Julio Velasco</a:t>
            </a:r>
          </a:p>
        </p:txBody>
      </p:sp>
    </p:spTree>
    <p:extLst>
      <p:ext uri="{BB962C8B-B14F-4D97-AF65-F5344CB8AC3E}">
        <p14:creationId xmlns:p14="http://schemas.microsoft.com/office/powerpoint/2010/main" val="42307382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727</TotalTime>
  <Words>181</Words>
  <Application>Microsoft Office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5" baseType="lpstr">
      <vt:lpstr>Arial</vt:lpstr>
      <vt:lpstr>Book Antiqua</vt:lpstr>
      <vt:lpstr>Cambria</vt:lpstr>
      <vt:lpstr>Gill Sans</vt:lpstr>
      <vt:lpstr>Trebuchet MS</vt:lpstr>
      <vt:lpstr>Wingdings 3</vt:lpstr>
      <vt:lpstr>ヒラギノ角ゴ ProN W3</vt:lpstr>
      <vt:lpstr>Sfaccettatura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lorella zauli</dc:creator>
  <cp:lastModifiedBy>Maurizia</cp:lastModifiedBy>
  <cp:revision>76</cp:revision>
  <dcterms:created xsi:type="dcterms:W3CDTF">2015-12-05T14:37:31Z</dcterms:created>
  <dcterms:modified xsi:type="dcterms:W3CDTF">2017-06-23T05:39:36Z</dcterms:modified>
</cp:coreProperties>
</file>