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60" r:id="rId3"/>
  </p:sldMasterIdLst>
  <p:notesMasterIdLst>
    <p:notesMasterId r:id="rId17"/>
  </p:notesMasterIdLst>
  <p:sldIdLst>
    <p:sldId id="256" r:id="rId4"/>
    <p:sldId id="263" r:id="rId5"/>
    <p:sldId id="257" r:id="rId6"/>
    <p:sldId id="264" r:id="rId7"/>
    <p:sldId id="266" r:id="rId8"/>
    <p:sldId id="262" r:id="rId9"/>
    <p:sldId id="258" r:id="rId10"/>
    <p:sldId id="259" r:id="rId11"/>
    <p:sldId id="265" r:id="rId12"/>
    <p:sldId id="261" r:id="rId13"/>
    <p:sldId id="268" r:id="rId14"/>
    <p:sldId id="267" r:id="rId15"/>
    <p:sldId id="269"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071" autoAdjust="0"/>
    <p:restoredTop sz="86477" autoAdjust="0"/>
  </p:normalViewPr>
  <p:slideViewPr>
    <p:cSldViewPr>
      <p:cViewPr>
        <p:scale>
          <a:sx n="77" d="100"/>
          <a:sy n="77" d="100"/>
        </p:scale>
        <p:origin x="-930" y="486"/>
      </p:cViewPr>
      <p:guideLst>
        <p:guide orient="horz" pos="2160"/>
        <p:guide pos="2880"/>
      </p:guideLst>
    </p:cSldViewPr>
  </p:slideViewPr>
  <p:outlineViewPr>
    <p:cViewPr>
      <p:scale>
        <a:sx n="33" d="100"/>
        <a:sy n="33" d="100"/>
      </p:scale>
      <p:origin x="0" y="54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34316-FDD2-41EC-92FC-657BA724C069}" type="datetimeFigureOut">
              <a:rPr lang="it-IT" smtClean="0"/>
              <a:t>23/06/2017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4FA1E-C50A-4422-B486-C002CB21A7A8}" type="slidenum">
              <a:rPr lang="it-IT" smtClean="0"/>
              <a:t>‹N›</a:t>
            </a:fld>
            <a:endParaRPr lang="it-IT"/>
          </a:p>
        </p:txBody>
      </p:sp>
    </p:spTree>
    <p:extLst>
      <p:ext uri="{BB962C8B-B14F-4D97-AF65-F5344CB8AC3E}">
        <p14:creationId xmlns:p14="http://schemas.microsoft.com/office/powerpoint/2010/main" val="408679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B54FA1E-C50A-4422-B486-C002CB21A7A8}" type="slidenum">
              <a:rPr lang="it-IT" smtClean="0"/>
              <a:t>10</a:t>
            </a:fld>
            <a:endParaRPr lang="it-IT"/>
          </a:p>
        </p:txBody>
      </p:sp>
    </p:spTree>
    <p:extLst>
      <p:ext uri="{BB962C8B-B14F-4D97-AF65-F5344CB8AC3E}">
        <p14:creationId xmlns:p14="http://schemas.microsoft.com/office/powerpoint/2010/main" val="98393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FDA1612-AE07-4E7B-8230-88A9E8148E31}" type="datetimeFigureOut">
              <a:rPr lang="it-IT" smtClean="0"/>
              <a:t>23/06/2017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CC446D-98F4-41B5-AC8A-95AFC5C8AAEB}" type="slidenum">
              <a:rPr lang="it-IT" smtClean="0"/>
              <a:t>‹N›</a:t>
            </a:fld>
            <a:endParaRPr lang="it-IT"/>
          </a:p>
        </p:txBody>
      </p:sp>
    </p:spTree>
    <p:extLst>
      <p:ext uri="{BB962C8B-B14F-4D97-AF65-F5344CB8AC3E}">
        <p14:creationId xmlns:p14="http://schemas.microsoft.com/office/powerpoint/2010/main" val="4035308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DA1612-AE07-4E7B-8230-88A9E8148E31}" type="datetimeFigureOut">
              <a:rPr lang="it-IT" smtClean="0"/>
              <a:t>23/06/2017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CC446D-98F4-41B5-AC8A-95AFC5C8AAEB}" type="slidenum">
              <a:rPr lang="it-IT" smtClean="0"/>
              <a:t>‹N›</a:t>
            </a:fld>
            <a:endParaRPr lang="it-IT"/>
          </a:p>
        </p:txBody>
      </p:sp>
    </p:spTree>
    <p:extLst>
      <p:ext uri="{BB962C8B-B14F-4D97-AF65-F5344CB8AC3E}">
        <p14:creationId xmlns:p14="http://schemas.microsoft.com/office/powerpoint/2010/main" val="252451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DA1612-AE07-4E7B-8230-88A9E8148E31}" type="datetimeFigureOut">
              <a:rPr lang="it-IT" smtClean="0"/>
              <a:t>23/06/2017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CC446D-98F4-41B5-AC8A-95AFC5C8AAEB}" type="slidenum">
              <a:rPr lang="it-IT" smtClean="0"/>
              <a:t>‹N›</a:t>
            </a:fld>
            <a:endParaRPr lang="it-IT"/>
          </a:p>
        </p:txBody>
      </p:sp>
    </p:spTree>
    <p:extLst>
      <p:ext uri="{BB962C8B-B14F-4D97-AF65-F5344CB8AC3E}">
        <p14:creationId xmlns:p14="http://schemas.microsoft.com/office/powerpoint/2010/main" val="1054786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9344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1305709625"/>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2E86D5B-933A-4C87-AA4E-6068201A621A}" type="datetimeFigureOut">
              <a:rPr lang="it-IT" smtClean="0"/>
              <a:t>23/06/2017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767802-0E80-4B53-9990-36939271D57E}" type="slidenum">
              <a:rPr lang="it-IT" smtClean="0"/>
              <a:t>‹N›</a:t>
            </a:fld>
            <a:endParaRPr lang="it-IT"/>
          </a:p>
        </p:txBody>
      </p:sp>
    </p:spTree>
    <p:extLst>
      <p:ext uri="{BB962C8B-B14F-4D97-AF65-F5344CB8AC3E}">
        <p14:creationId xmlns:p14="http://schemas.microsoft.com/office/powerpoint/2010/main" val="1894232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2E86D5B-933A-4C87-AA4E-6068201A621A}" type="datetimeFigureOut">
              <a:rPr lang="it-IT" smtClean="0"/>
              <a:t>23/06/2017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767802-0E80-4B53-9990-36939271D57E}" type="slidenum">
              <a:rPr lang="it-IT" smtClean="0"/>
              <a:t>‹N›</a:t>
            </a:fld>
            <a:endParaRPr lang="it-IT"/>
          </a:p>
        </p:txBody>
      </p:sp>
    </p:spTree>
    <p:extLst>
      <p:ext uri="{BB962C8B-B14F-4D97-AF65-F5344CB8AC3E}">
        <p14:creationId xmlns:p14="http://schemas.microsoft.com/office/powerpoint/2010/main" val="30142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2E86D5B-933A-4C87-AA4E-6068201A621A}" type="datetimeFigureOut">
              <a:rPr lang="it-IT" smtClean="0"/>
              <a:t>23/06/2017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767802-0E80-4B53-9990-36939271D57E}" type="slidenum">
              <a:rPr lang="it-IT" smtClean="0"/>
              <a:t>‹N›</a:t>
            </a:fld>
            <a:endParaRPr lang="it-IT"/>
          </a:p>
        </p:txBody>
      </p:sp>
    </p:spTree>
    <p:extLst>
      <p:ext uri="{BB962C8B-B14F-4D97-AF65-F5344CB8AC3E}">
        <p14:creationId xmlns:p14="http://schemas.microsoft.com/office/powerpoint/2010/main" val="1257491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2E86D5B-933A-4C87-AA4E-6068201A621A}" type="datetimeFigureOut">
              <a:rPr lang="it-IT" smtClean="0"/>
              <a:t>23/06/2017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767802-0E80-4B53-9990-36939271D57E}" type="slidenum">
              <a:rPr lang="it-IT" smtClean="0"/>
              <a:t>‹N›</a:t>
            </a:fld>
            <a:endParaRPr lang="it-IT"/>
          </a:p>
        </p:txBody>
      </p:sp>
    </p:spTree>
    <p:extLst>
      <p:ext uri="{BB962C8B-B14F-4D97-AF65-F5344CB8AC3E}">
        <p14:creationId xmlns:p14="http://schemas.microsoft.com/office/powerpoint/2010/main" val="3040460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2E86D5B-933A-4C87-AA4E-6068201A621A}" type="datetimeFigureOut">
              <a:rPr lang="it-IT" smtClean="0"/>
              <a:t>23/06/2017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D767802-0E80-4B53-9990-36939271D57E}" type="slidenum">
              <a:rPr lang="it-IT" smtClean="0"/>
              <a:t>‹N›</a:t>
            </a:fld>
            <a:endParaRPr lang="it-IT"/>
          </a:p>
        </p:txBody>
      </p:sp>
    </p:spTree>
    <p:extLst>
      <p:ext uri="{BB962C8B-B14F-4D97-AF65-F5344CB8AC3E}">
        <p14:creationId xmlns:p14="http://schemas.microsoft.com/office/powerpoint/2010/main" val="395514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2E86D5B-933A-4C87-AA4E-6068201A621A}" type="datetimeFigureOut">
              <a:rPr lang="it-IT" smtClean="0"/>
              <a:t>23/06/2017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D767802-0E80-4B53-9990-36939271D57E}" type="slidenum">
              <a:rPr lang="it-IT" smtClean="0"/>
              <a:t>‹N›</a:t>
            </a:fld>
            <a:endParaRPr lang="it-IT"/>
          </a:p>
        </p:txBody>
      </p:sp>
    </p:spTree>
    <p:extLst>
      <p:ext uri="{BB962C8B-B14F-4D97-AF65-F5344CB8AC3E}">
        <p14:creationId xmlns:p14="http://schemas.microsoft.com/office/powerpoint/2010/main" val="190405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FDA1612-AE07-4E7B-8230-88A9E8148E31}" type="datetimeFigureOut">
              <a:rPr lang="it-IT" smtClean="0"/>
              <a:t>23/06/2017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CC446D-98F4-41B5-AC8A-95AFC5C8AAEB}" type="slidenum">
              <a:rPr lang="it-IT" smtClean="0"/>
              <a:t>‹N›</a:t>
            </a:fld>
            <a:endParaRPr lang="it-IT"/>
          </a:p>
        </p:txBody>
      </p:sp>
    </p:spTree>
    <p:extLst>
      <p:ext uri="{BB962C8B-B14F-4D97-AF65-F5344CB8AC3E}">
        <p14:creationId xmlns:p14="http://schemas.microsoft.com/office/powerpoint/2010/main" val="208083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2E86D5B-933A-4C87-AA4E-6068201A621A}" type="datetimeFigureOut">
              <a:rPr lang="it-IT" smtClean="0"/>
              <a:t>23/06/2017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D767802-0E80-4B53-9990-36939271D57E}" type="slidenum">
              <a:rPr lang="it-IT" smtClean="0"/>
              <a:t>‹N›</a:t>
            </a:fld>
            <a:endParaRPr lang="it-IT"/>
          </a:p>
        </p:txBody>
      </p:sp>
    </p:spTree>
    <p:extLst>
      <p:ext uri="{BB962C8B-B14F-4D97-AF65-F5344CB8AC3E}">
        <p14:creationId xmlns:p14="http://schemas.microsoft.com/office/powerpoint/2010/main" val="1400424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2E86D5B-933A-4C87-AA4E-6068201A621A}" type="datetimeFigureOut">
              <a:rPr lang="it-IT" smtClean="0"/>
              <a:t>23/06/2017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767802-0E80-4B53-9990-36939271D57E}" type="slidenum">
              <a:rPr lang="it-IT" smtClean="0"/>
              <a:t>‹N›</a:t>
            </a:fld>
            <a:endParaRPr lang="it-IT"/>
          </a:p>
        </p:txBody>
      </p:sp>
    </p:spTree>
    <p:extLst>
      <p:ext uri="{BB962C8B-B14F-4D97-AF65-F5344CB8AC3E}">
        <p14:creationId xmlns:p14="http://schemas.microsoft.com/office/powerpoint/2010/main" val="3295658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2E86D5B-933A-4C87-AA4E-6068201A621A}" type="datetimeFigureOut">
              <a:rPr lang="it-IT" smtClean="0"/>
              <a:t>23/06/2017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767802-0E80-4B53-9990-36939271D57E}" type="slidenum">
              <a:rPr lang="it-IT" smtClean="0"/>
              <a:t>‹N›</a:t>
            </a:fld>
            <a:endParaRPr lang="it-IT"/>
          </a:p>
        </p:txBody>
      </p:sp>
    </p:spTree>
    <p:extLst>
      <p:ext uri="{BB962C8B-B14F-4D97-AF65-F5344CB8AC3E}">
        <p14:creationId xmlns:p14="http://schemas.microsoft.com/office/powerpoint/2010/main" val="83334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2E86D5B-933A-4C87-AA4E-6068201A621A}" type="datetimeFigureOut">
              <a:rPr lang="it-IT" smtClean="0"/>
              <a:t>23/06/2017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767802-0E80-4B53-9990-36939271D57E}" type="slidenum">
              <a:rPr lang="it-IT" smtClean="0"/>
              <a:t>‹N›</a:t>
            </a:fld>
            <a:endParaRPr lang="it-IT"/>
          </a:p>
        </p:txBody>
      </p:sp>
    </p:spTree>
    <p:extLst>
      <p:ext uri="{BB962C8B-B14F-4D97-AF65-F5344CB8AC3E}">
        <p14:creationId xmlns:p14="http://schemas.microsoft.com/office/powerpoint/2010/main" val="4141762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2E86D5B-933A-4C87-AA4E-6068201A621A}" type="datetimeFigureOut">
              <a:rPr lang="it-IT" smtClean="0"/>
              <a:t>23/06/2017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767802-0E80-4B53-9990-36939271D57E}" type="slidenum">
              <a:rPr lang="it-IT" smtClean="0"/>
              <a:t>‹N›</a:t>
            </a:fld>
            <a:endParaRPr lang="it-IT"/>
          </a:p>
        </p:txBody>
      </p:sp>
    </p:spTree>
    <p:extLst>
      <p:ext uri="{BB962C8B-B14F-4D97-AF65-F5344CB8AC3E}">
        <p14:creationId xmlns:p14="http://schemas.microsoft.com/office/powerpoint/2010/main" val="305771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FDA1612-AE07-4E7B-8230-88A9E8148E31}" type="datetimeFigureOut">
              <a:rPr lang="it-IT" smtClean="0"/>
              <a:t>23/06/2017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CCC446D-98F4-41B5-AC8A-95AFC5C8AAEB}" type="slidenum">
              <a:rPr lang="it-IT" smtClean="0"/>
              <a:t>‹N›</a:t>
            </a:fld>
            <a:endParaRPr lang="it-IT"/>
          </a:p>
        </p:txBody>
      </p:sp>
    </p:spTree>
    <p:extLst>
      <p:ext uri="{BB962C8B-B14F-4D97-AF65-F5344CB8AC3E}">
        <p14:creationId xmlns:p14="http://schemas.microsoft.com/office/powerpoint/2010/main" val="83159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FDA1612-AE07-4E7B-8230-88A9E8148E31}" type="datetimeFigureOut">
              <a:rPr lang="it-IT" smtClean="0"/>
              <a:t>23/06/2017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CC446D-98F4-41B5-AC8A-95AFC5C8AAEB}" type="slidenum">
              <a:rPr lang="it-IT" smtClean="0"/>
              <a:t>‹N›</a:t>
            </a:fld>
            <a:endParaRPr lang="it-IT"/>
          </a:p>
        </p:txBody>
      </p:sp>
    </p:spTree>
    <p:extLst>
      <p:ext uri="{BB962C8B-B14F-4D97-AF65-F5344CB8AC3E}">
        <p14:creationId xmlns:p14="http://schemas.microsoft.com/office/powerpoint/2010/main" val="315783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FDA1612-AE07-4E7B-8230-88A9E8148E31}" type="datetimeFigureOut">
              <a:rPr lang="it-IT" smtClean="0"/>
              <a:t>23/06/2017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CCC446D-98F4-41B5-AC8A-95AFC5C8AAEB}" type="slidenum">
              <a:rPr lang="it-IT" smtClean="0"/>
              <a:t>‹N›</a:t>
            </a:fld>
            <a:endParaRPr lang="it-IT"/>
          </a:p>
        </p:txBody>
      </p:sp>
    </p:spTree>
    <p:extLst>
      <p:ext uri="{BB962C8B-B14F-4D97-AF65-F5344CB8AC3E}">
        <p14:creationId xmlns:p14="http://schemas.microsoft.com/office/powerpoint/2010/main" val="8392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FDA1612-AE07-4E7B-8230-88A9E8148E31}" type="datetimeFigureOut">
              <a:rPr lang="it-IT" smtClean="0"/>
              <a:t>23/06/2017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CCC446D-98F4-41B5-AC8A-95AFC5C8AAEB}" type="slidenum">
              <a:rPr lang="it-IT" smtClean="0"/>
              <a:t>‹N›</a:t>
            </a:fld>
            <a:endParaRPr lang="it-IT"/>
          </a:p>
        </p:txBody>
      </p:sp>
    </p:spTree>
    <p:extLst>
      <p:ext uri="{BB962C8B-B14F-4D97-AF65-F5344CB8AC3E}">
        <p14:creationId xmlns:p14="http://schemas.microsoft.com/office/powerpoint/2010/main" val="428325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FDA1612-AE07-4E7B-8230-88A9E8148E31}" type="datetimeFigureOut">
              <a:rPr lang="it-IT" smtClean="0"/>
              <a:t>23/06/2017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CCC446D-98F4-41B5-AC8A-95AFC5C8AAEB}" type="slidenum">
              <a:rPr lang="it-IT" smtClean="0"/>
              <a:t>‹N›</a:t>
            </a:fld>
            <a:endParaRPr lang="it-IT"/>
          </a:p>
        </p:txBody>
      </p:sp>
    </p:spTree>
    <p:extLst>
      <p:ext uri="{BB962C8B-B14F-4D97-AF65-F5344CB8AC3E}">
        <p14:creationId xmlns:p14="http://schemas.microsoft.com/office/powerpoint/2010/main" val="188544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FDA1612-AE07-4E7B-8230-88A9E8148E31}" type="datetimeFigureOut">
              <a:rPr lang="it-IT" smtClean="0"/>
              <a:t>23/06/2017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CC446D-98F4-41B5-AC8A-95AFC5C8AAEB}" type="slidenum">
              <a:rPr lang="it-IT" smtClean="0"/>
              <a:t>‹N›</a:t>
            </a:fld>
            <a:endParaRPr lang="it-IT"/>
          </a:p>
        </p:txBody>
      </p:sp>
    </p:spTree>
    <p:extLst>
      <p:ext uri="{BB962C8B-B14F-4D97-AF65-F5344CB8AC3E}">
        <p14:creationId xmlns:p14="http://schemas.microsoft.com/office/powerpoint/2010/main" val="395500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FDA1612-AE07-4E7B-8230-88A9E8148E31}" type="datetimeFigureOut">
              <a:rPr lang="it-IT" smtClean="0"/>
              <a:t>23/06/2017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CCC446D-98F4-41B5-AC8A-95AFC5C8AAEB}" type="slidenum">
              <a:rPr lang="it-IT" smtClean="0"/>
              <a:t>‹N›</a:t>
            </a:fld>
            <a:endParaRPr lang="it-IT"/>
          </a:p>
        </p:txBody>
      </p:sp>
    </p:spTree>
    <p:extLst>
      <p:ext uri="{BB962C8B-B14F-4D97-AF65-F5344CB8AC3E}">
        <p14:creationId xmlns:p14="http://schemas.microsoft.com/office/powerpoint/2010/main" val="176599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magin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egnaposto titolo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A1612-AE07-4E7B-8230-88A9E8148E31}" type="datetimeFigureOut">
              <a:rPr lang="it-IT" smtClean="0"/>
              <a:t>23/06/2017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C446D-98F4-41B5-AC8A-95AFC5C8AAEB}" type="slidenum">
              <a:rPr lang="it-IT" smtClean="0"/>
              <a:t>‹N›</a:t>
            </a:fld>
            <a:endParaRPr lang="it-IT"/>
          </a:p>
        </p:txBody>
      </p:sp>
      <p:cxnSp>
        <p:nvCxnSpPr>
          <p:cNvPr id="8" name="Connettore 1 7"/>
          <p:cNvCxnSpPr/>
          <p:nvPr userDrawn="1"/>
        </p:nvCxnSpPr>
        <p:spPr>
          <a:xfrm>
            <a:off x="467544" y="1196752"/>
            <a:ext cx="8208912" cy="0"/>
          </a:xfrm>
          <a:prstGeom prst="line">
            <a:avLst/>
          </a:prstGeom>
          <a:ln w="53975" cap="flat" cmpd="tri">
            <a:solidFill>
              <a:schemeClr val="bg2">
                <a:lumMod val="50000"/>
              </a:schemeClr>
            </a:solidFill>
            <a:prstDash val="solid"/>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834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800" b="1" i="0" kern="1200" baseline="0">
          <a:solidFill>
            <a:schemeClr val="bg2">
              <a:lumMod val="50000"/>
            </a:schemeClr>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85750" y="1802725"/>
            <a:ext cx="8572501" cy="2233"/>
          </a:xfrm>
          <a:prstGeom prst="rect">
            <a:avLst/>
          </a:prstGeom>
          <a:ln w="12700">
            <a:solidFill>
              <a:srgbClr val="7996B9"/>
            </a:solidFill>
            <a:miter lim="400000"/>
          </a:ln>
        </p:spPr>
        <p:txBody>
          <a:bodyPr lIns="0" tIns="0" rIns="0" bIns="0"/>
          <a:lstStyle/>
          <a:p>
            <a:pPr defTabSz="321457">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3" name="Shape 3"/>
          <p:cNvSpPr/>
          <p:nvPr/>
        </p:nvSpPr>
        <p:spPr>
          <a:xfrm>
            <a:off x="285750" y="1838444"/>
            <a:ext cx="8572501" cy="2233"/>
          </a:xfrm>
          <a:prstGeom prst="rect">
            <a:avLst/>
          </a:prstGeom>
          <a:ln w="12700">
            <a:solidFill>
              <a:srgbClr val="7996B9"/>
            </a:solidFill>
            <a:miter lim="400000"/>
          </a:ln>
        </p:spPr>
        <p:txBody>
          <a:bodyPr lIns="0" tIns="0" rIns="0" bIns="0"/>
          <a:lstStyle/>
          <a:p>
            <a:pPr defTabSz="321457">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4" name="Shape 4"/>
          <p:cNvSpPr>
            <a:spLocks noGrp="1"/>
          </p:cNvSpPr>
          <p:nvPr>
            <p:ph type="title"/>
          </p:nvPr>
        </p:nvSpPr>
        <p:spPr>
          <a:xfrm>
            <a:off x="250031" y="138410"/>
            <a:ext cx="8643938" cy="17859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spc="0">
                <a:solidFill>
                  <a:srgbClr val="000000"/>
                </a:solidFill>
              </a:defRPr>
            </a:pPr>
            <a:r>
              <a:rPr sz="4500" spc="-90" dirty="0" err="1">
                <a:solidFill>
                  <a:srgbClr val="314864"/>
                </a:solidFill>
              </a:rPr>
              <a:t>Titolo</a:t>
            </a:r>
            <a:r>
              <a:rPr sz="4500" spc="-90" dirty="0">
                <a:solidFill>
                  <a:srgbClr val="314864"/>
                </a:solidFill>
              </a:rPr>
              <a:t> </a:t>
            </a:r>
            <a:r>
              <a:rPr sz="4500" spc="-90" dirty="0" err="1">
                <a:solidFill>
                  <a:srgbClr val="314864"/>
                </a:solidFill>
              </a:rPr>
              <a:t>Testo</a:t>
            </a:r>
            <a:endParaRPr sz="4500" spc="-90" dirty="0">
              <a:solidFill>
                <a:srgbClr val="314864"/>
              </a:solidFill>
            </a:endParaRPr>
          </a:p>
        </p:txBody>
      </p:sp>
      <p:sp>
        <p:nvSpPr>
          <p:cNvPr id="5" name="Shape 5"/>
          <p:cNvSpPr>
            <a:spLocks noGrp="1"/>
          </p:cNvSpPr>
          <p:nvPr>
            <p:ph type="body" idx="1"/>
          </p:nvPr>
        </p:nvSpPr>
        <p:spPr>
          <a:xfrm>
            <a:off x="250031" y="1924348"/>
            <a:ext cx="8643938" cy="479524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2700" dirty="0" err="1"/>
              <a:t>Corpo</a:t>
            </a:r>
            <a:r>
              <a:rPr sz="2700" dirty="0"/>
              <a:t> </a:t>
            </a:r>
            <a:r>
              <a:rPr sz="2700" dirty="0" err="1"/>
              <a:t>livello</a:t>
            </a:r>
            <a:r>
              <a:rPr sz="2700" dirty="0"/>
              <a:t> </a:t>
            </a:r>
            <a:r>
              <a:rPr sz="2700" dirty="0" err="1"/>
              <a:t>uno</a:t>
            </a:r>
            <a:endParaRPr sz="2700" dirty="0"/>
          </a:p>
          <a:p>
            <a:pPr lvl="1">
              <a:defRPr sz="1800"/>
            </a:pPr>
            <a:r>
              <a:rPr sz="2700" dirty="0" err="1"/>
              <a:t>Corpo</a:t>
            </a:r>
            <a:r>
              <a:rPr sz="2700" dirty="0"/>
              <a:t> </a:t>
            </a:r>
            <a:r>
              <a:rPr sz="2700" dirty="0" err="1"/>
              <a:t>livello</a:t>
            </a:r>
            <a:r>
              <a:rPr sz="2700" dirty="0"/>
              <a:t> due</a:t>
            </a:r>
          </a:p>
          <a:p>
            <a:pPr lvl="2">
              <a:defRPr sz="1800"/>
            </a:pPr>
            <a:r>
              <a:rPr sz="2700" dirty="0" err="1"/>
              <a:t>Corpo</a:t>
            </a:r>
            <a:r>
              <a:rPr sz="2700" dirty="0"/>
              <a:t> </a:t>
            </a:r>
            <a:r>
              <a:rPr sz="2700" dirty="0" err="1"/>
              <a:t>livello</a:t>
            </a:r>
            <a:r>
              <a:rPr sz="2700" dirty="0"/>
              <a:t> </a:t>
            </a:r>
            <a:r>
              <a:rPr sz="2700" dirty="0" err="1"/>
              <a:t>tre</a:t>
            </a:r>
            <a:endParaRPr sz="2700" dirty="0"/>
          </a:p>
          <a:p>
            <a:pPr lvl="3">
              <a:defRPr sz="1800"/>
            </a:pPr>
            <a:r>
              <a:rPr sz="2700" dirty="0" err="1"/>
              <a:t>Corpo</a:t>
            </a:r>
            <a:r>
              <a:rPr sz="2700" dirty="0"/>
              <a:t> </a:t>
            </a:r>
            <a:r>
              <a:rPr sz="2700" dirty="0" err="1"/>
              <a:t>livello</a:t>
            </a:r>
            <a:r>
              <a:rPr sz="2700" dirty="0"/>
              <a:t> </a:t>
            </a:r>
            <a:r>
              <a:rPr sz="2700" dirty="0" err="1"/>
              <a:t>quattro</a:t>
            </a:r>
            <a:endParaRPr sz="2700" dirty="0"/>
          </a:p>
          <a:p>
            <a:pPr lvl="4">
              <a:defRPr sz="1800"/>
            </a:pPr>
            <a:r>
              <a:rPr sz="2700" dirty="0" err="1"/>
              <a:t>Livello</a:t>
            </a:r>
            <a:r>
              <a:rPr sz="2700" dirty="0"/>
              <a:t> 5</a:t>
            </a:r>
          </a:p>
        </p:txBody>
      </p:sp>
    </p:spTree>
    <p:extLst>
      <p:ext uri="{BB962C8B-B14F-4D97-AF65-F5344CB8AC3E}">
        <p14:creationId xmlns:p14="http://schemas.microsoft.com/office/powerpoint/2010/main" val="1912146176"/>
      </p:ext>
    </p:extLst>
  </p:cSld>
  <p:clrMap bg1="lt1" tx1="dk1" bg2="lt2" tx2="dk2" accent1="accent1" accent2="accent2" accent3="accent3" accent4="accent4" accent5="accent5" accent6="accent6" hlink="hlink" folHlink="folHlink"/>
  <p:sldLayoutIdLst>
    <p:sldLayoutId id="2147483685" r:id="rId1"/>
    <p:sldLayoutId id="2147483686" r:id="rId2"/>
  </p:sldLayoutIdLst>
  <p:transition spd="med"/>
  <p:txStyles>
    <p:titleStyle>
      <a:lvl1pPr defTabSz="410751">
        <a:defRPr sz="4500" spc="-90">
          <a:solidFill>
            <a:srgbClr val="314864"/>
          </a:solidFill>
          <a:latin typeface="Didot"/>
          <a:ea typeface="Didot"/>
          <a:cs typeface="Didot"/>
          <a:sym typeface="Didot"/>
        </a:defRPr>
      </a:lvl1pPr>
      <a:lvl2pPr defTabSz="410751">
        <a:defRPr sz="4500" spc="-90">
          <a:solidFill>
            <a:srgbClr val="314864"/>
          </a:solidFill>
          <a:latin typeface="Didot"/>
          <a:ea typeface="Didot"/>
          <a:cs typeface="Didot"/>
          <a:sym typeface="Didot"/>
        </a:defRPr>
      </a:lvl2pPr>
      <a:lvl3pPr defTabSz="410751">
        <a:defRPr sz="4500" spc="-90">
          <a:solidFill>
            <a:srgbClr val="314864"/>
          </a:solidFill>
          <a:latin typeface="Didot"/>
          <a:ea typeface="Didot"/>
          <a:cs typeface="Didot"/>
          <a:sym typeface="Didot"/>
        </a:defRPr>
      </a:lvl3pPr>
      <a:lvl4pPr defTabSz="410751">
        <a:defRPr sz="4500" spc="-90">
          <a:solidFill>
            <a:srgbClr val="314864"/>
          </a:solidFill>
          <a:latin typeface="Didot"/>
          <a:ea typeface="Didot"/>
          <a:cs typeface="Didot"/>
          <a:sym typeface="Didot"/>
        </a:defRPr>
      </a:lvl4pPr>
      <a:lvl5pPr defTabSz="410751">
        <a:defRPr sz="4500" spc="-90">
          <a:solidFill>
            <a:srgbClr val="314864"/>
          </a:solidFill>
          <a:latin typeface="Didot"/>
          <a:ea typeface="Didot"/>
          <a:cs typeface="Didot"/>
          <a:sym typeface="Didot"/>
        </a:defRPr>
      </a:lvl5pPr>
      <a:lvl6pPr defTabSz="410751">
        <a:defRPr sz="4500" spc="-90">
          <a:solidFill>
            <a:srgbClr val="314864"/>
          </a:solidFill>
          <a:latin typeface="Didot"/>
          <a:ea typeface="Didot"/>
          <a:cs typeface="Didot"/>
          <a:sym typeface="Didot"/>
        </a:defRPr>
      </a:lvl6pPr>
      <a:lvl7pPr defTabSz="410751">
        <a:defRPr sz="4500" spc="-90">
          <a:solidFill>
            <a:srgbClr val="314864"/>
          </a:solidFill>
          <a:latin typeface="Didot"/>
          <a:ea typeface="Didot"/>
          <a:cs typeface="Didot"/>
          <a:sym typeface="Didot"/>
        </a:defRPr>
      </a:lvl7pPr>
      <a:lvl8pPr defTabSz="410751">
        <a:defRPr sz="4500" spc="-90">
          <a:solidFill>
            <a:srgbClr val="314864"/>
          </a:solidFill>
          <a:latin typeface="Didot"/>
          <a:ea typeface="Didot"/>
          <a:cs typeface="Didot"/>
          <a:sym typeface="Didot"/>
        </a:defRPr>
      </a:lvl8pPr>
      <a:lvl9pPr defTabSz="410751">
        <a:defRPr sz="4500" spc="-90">
          <a:solidFill>
            <a:srgbClr val="314864"/>
          </a:solidFill>
          <a:latin typeface="Didot"/>
          <a:ea typeface="Didot"/>
          <a:cs typeface="Didot"/>
          <a:sym typeface="Didot"/>
        </a:defRPr>
      </a:lvl9pPr>
    </p:titleStyle>
    <p:bodyStyle>
      <a:lvl1pPr marL="357175" indent="-357175" defTabSz="410751">
        <a:spcBef>
          <a:spcPts val="2953"/>
        </a:spcBef>
        <a:buClr>
          <a:srgbClr val="5C86B9"/>
        </a:buClr>
        <a:buSzPct val="70000"/>
        <a:buFont typeface="Zapf Dingbats"/>
        <a:buChar char="✤"/>
        <a:defRPr sz="1300">
          <a:latin typeface="Palatino"/>
          <a:ea typeface="Palatino"/>
          <a:cs typeface="Palatino"/>
          <a:sym typeface="Palatino"/>
        </a:defRPr>
      </a:lvl1pPr>
      <a:lvl2pPr marL="714350" indent="-357175" defTabSz="410751">
        <a:spcBef>
          <a:spcPts val="2953"/>
        </a:spcBef>
        <a:buClr>
          <a:srgbClr val="5C86B9"/>
        </a:buClr>
        <a:buSzPct val="70000"/>
        <a:buFont typeface="Zapf Dingbats"/>
        <a:buChar char="✤"/>
        <a:defRPr sz="1300">
          <a:latin typeface="Palatino"/>
          <a:ea typeface="Palatino"/>
          <a:cs typeface="Palatino"/>
          <a:sym typeface="Palatino"/>
        </a:defRPr>
      </a:lvl2pPr>
      <a:lvl3pPr marL="1071524" indent="-357175" defTabSz="410751">
        <a:spcBef>
          <a:spcPts val="2953"/>
        </a:spcBef>
        <a:buClr>
          <a:srgbClr val="5C86B9"/>
        </a:buClr>
        <a:buSzPct val="70000"/>
        <a:buFont typeface="Zapf Dingbats"/>
        <a:buChar char="✤"/>
        <a:defRPr sz="1300">
          <a:latin typeface="Palatino"/>
          <a:ea typeface="Palatino"/>
          <a:cs typeface="Palatino"/>
          <a:sym typeface="Palatino"/>
        </a:defRPr>
      </a:lvl3pPr>
      <a:lvl4pPr marL="1428699" indent="-357175" defTabSz="410751">
        <a:spcBef>
          <a:spcPts val="2953"/>
        </a:spcBef>
        <a:buClr>
          <a:srgbClr val="5C86B9"/>
        </a:buClr>
        <a:buSzPct val="70000"/>
        <a:buFont typeface="Zapf Dingbats"/>
        <a:buChar char="✤"/>
        <a:defRPr sz="1300">
          <a:latin typeface="Palatino"/>
          <a:ea typeface="Palatino"/>
          <a:cs typeface="Palatino"/>
          <a:sym typeface="Palatino"/>
        </a:defRPr>
      </a:lvl4pPr>
      <a:lvl5pPr marL="1785874" indent="-357175" defTabSz="410751">
        <a:spcBef>
          <a:spcPts val="2953"/>
        </a:spcBef>
        <a:buClr>
          <a:srgbClr val="5C86B9"/>
        </a:buClr>
        <a:buSzPct val="70000"/>
        <a:buFont typeface="Zapf Dingbats"/>
        <a:buChar char="✤"/>
        <a:defRPr sz="1300">
          <a:latin typeface="Palatino"/>
          <a:ea typeface="Palatino"/>
          <a:cs typeface="Palatino"/>
          <a:sym typeface="Palatino"/>
        </a:defRPr>
      </a:lvl5pPr>
      <a:lvl6pPr marL="2143049" indent="-357175" defTabSz="410751">
        <a:spcBef>
          <a:spcPts val="2953"/>
        </a:spcBef>
        <a:buClr>
          <a:srgbClr val="5C86B9"/>
        </a:buClr>
        <a:buSzPct val="70000"/>
        <a:buFont typeface="Zapf Dingbats"/>
        <a:buChar char="✤"/>
        <a:defRPr sz="2700">
          <a:latin typeface="Palatino"/>
          <a:ea typeface="Palatino"/>
          <a:cs typeface="Palatino"/>
          <a:sym typeface="Palatino"/>
        </a:defRPr>
      </a:lvl6pPr>
      <a:lvl7pPr marL="2500224" indent="-357175" defTabSz="410751">
        <a:spcBef>
          <a:spcPts val="2953"/>
        </a:spcBef>
        <a:buClr>
          <a:srgbClr val="5C86B9"/>
        </a:buClr>
        <a:buSzPct val="70000"/>
        <a:buFont typeface="Zapf Dingbats"/>
        <a:buChar char="✤"/>
        <a:defRPr sz="2700">
          <a:latin typeface="Palatino"/>
          <a:ea typeface="Palatino"/>
          <a:cs typeface="Palatino"/>
          <a:sym typeface="Palatino"/>
        </a:defRPr>
      </a:lvl7pPr>
      <a:lvl8pPr marL="2857398" indent="-357175" defTabSz="410751">
        <a:spcBef>
          <a:spcPts val="2953"/>
        </a:spcBef>
        <a:buClr>
          <a:srgbClr val="5C86B9"/>
        </a:buClr>
        <a:buSzPct val="70000"/>
        <a:buFont typeface="Zapf Dingbats"/>
        <a:buChar char="✤"/>
        <a:defRPr sz="2700">
          <a:latin typeface="Palatino"/>
          <a:ea typeface="Palatino"/>
          <a:cs typeface="Palatino"/>
          <a:sym typeface="Palatino"/>
        </a:defRPr>
      </a:lvl8pPr>
      <a:lvl9pPr marL="3214573" indent="-357175" defTabSz="410751">
        <a:spcBef>
          <a:spcPts val="2953"/>
        </a:spcBef>
        <a:buClr>
          <a:srgbClr val="5C86B9"/>
        </a:buClr>
        <a:buSzPct val="70000"/>
        <a:buFont typeface="Zapf Dingbats"/>
        <a:buChar char="✤"/>
        <a:defRPr sz="2700">
          <a:latin typeface="Palatino"/>
          <a:ea typeface="Palatino"/>
          <a:cs typeface="Palatino"/>
          <a:sym typeface="Palatino"/>
        </a:defRPr>
      </a:lvl9pPr>
    </p:bodyStyle>
    <p:otherStyle>
      <a:lvl1pPr algn="r" defTabSz="410751">
        <a:defRPr sz="800">
          <a:solidFill>
            <a:schemeClr val="tx1"/>
          </a:solidFill>
          <a:latin typeface="+mn-lt"/>
          <a:ea typeface="+mn-ea"/>
          <a:cs typeface="+mn-cs"/>
          <a:sym typeface="Palatino"/>
        </a:defRPr>
      </a:lvl1pPr>
      <a:lvl2pPr algn="r" defTabSz="410751">
        <a:defRPr sz="800">
          <a:solidFill>
            <a:schemeClr val="tx1"/>
          </a:solidFill>
          <a:latin typeface="+mn-lt"/>
          <a:ea typeface="+mn-ea"/>
          <a:cs typeface="+mn-cs"/>
          <a:sym typeface="Palatino"/>
        </a:defRPr>
      </a:lvl2pPr>
      <a:lvl3pPr algn="r" defTabSz="410751">
        <a:defRPr sz="800">
          <a:solidFill>
            <a:schemeClr val="tx1"/>
          </a:solidFill>
          <a:latin typeface="+mn-lt"/>
          <a:ea typeface="+mn-ea"/>
          <a:cs typeface="+mn-cs"/>
          <a:sym typeface="Palatino"/>
        </a:defRPr>
      </a:lvl3pPr>
      <a:lvl4pPr algn="r" defTabSz="410751">
        <a:defRPr sz="800">
          <a:solidFill>
            <a:schemeClr val="tx1"/>
          </a:solidFill>
          <a:latin typeface="+mn-lt"/>
          <a:ea typeface="+mn-ea"/>
          <a:cs typeface="+mn-cs"/>
          <a:sym typeface="Palatino"/>
        </a:defRPr>
      </a:lvl4pPr>
      <a:lvl5pPr algn="r" defTabSz="410751">
        <a:defRPr sz="800">
          <a:solidFill>
            <a:schemeClr val="tx1"/>
          </a:solidFill>
          <a:latin typeface="+mn-lt"/>
          <a:ea typeface="+mn-ea"/>
          <a:cs typeface="+mn-cs"/>
          <a:sym typeface="Palatino"/>
        </a:defRPr>
      </a:lvl5pPr>
      <a:lvl6pPr algn="r" defTabSz="410751">
        <a:defRPr sz="800">
          <a:solidFill>
            <a:schemeClr val="tx1"/>
          </a:solidFill>
          <a:latin typeface="+mn-lt"/>
          <a:ea typeface="+mn-ea"/>
          <a:cs typeface="+mn-cs"/>
          <a:sym typeface="Palatino"/>
        </a:defRPr>
      </a:lvl6pPr>
      <a:lvl7pPr algn="r" defTabSz="410751">
        <a:defRPr sz="800">
          <a:solidFill>
            <a:schemeClr val="tx1"/>
          </a:solidFill>
          <a:latin typeface="+mn-lt"/>
          <a:ea typeface="+mn-ea"/>
          <a:cs typeface="+mn-cs"/>
          <a:sym typeface="Palatino"/>
        </a:defRPr>
      </a:lvl7pPr>
      <a:lvl8pPr algn="r" defTabSz="410751">
        <a:defRPr sz="800">
          <a:solidFill>
            <a:schemeClr val="tx1"/>
          </a:solidFill>
          <a:latin typeface="+mn-lt"/>
          <a:ea typeface="+mn-ea"/>
          <a:cs typeface="+mn-cs"/>
          <a:sym typeface="Palatino"/>
        </a:defRPr>
      </a:lvl8pPr>
      <a:lvl9pPr algn="r" defTabSz="410751">
        <a:defRPr sz="800">
          <a:solidFill>
            <a:schemeClr val="tx1"/>
          </a:solidFill>
          <a:latin typeface="+mn-lt"/>
          <a:ea typeface="+mn-ea"/>
          <a:cs typeface="+mn-cs"/>
          <a:sym typeface="Palatino"/>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86D5B-933A-4C87-AA4E-6068201A621A}" type="datetimeFigureOut">
              <a:rPr lang="it-IT" smtClean="0"/>
              <a:t>23/06/2017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67802-0E80-4B53-9990-36939271D57E}" type="slidenum">
              <a:rPr lang="it-IT" smtClean="0"/>
              <a:t>‹N›</a:t>
            </a:fld>
            <a:endParaRPr lang="it-IT"/>
          </a:p>
        </p:txBody>
      </p:sp>
    </p:spTree>
    <p:extLst>
      <p:ext uri="{BB962C8B-B14F-4D97-AF65-F5344CB8AC3E}">
        <p14:creationId xmlns:p14="http://schemas.microsoft.com/office/powerpoint/2010/main" val="4135452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2060848"/>
            <a:ext cx="6400800" cy="1752600"/>
          </a:xfrm>
        </p:spPr>
        <p:txBody>
          <a:bodyPr>
            <a:normAutofit fontScale="92500" lnSpcReduction="20000"/>
          </a:bodyPr>
          <a:lstStyle/>
          <a:p>
            <a:r>
              <a:rPr lang="it-IT" sz="4400" dirty="0" smtClean="0"/>
              <a:t>L’orientamento alla scelta </a:t>
            </a:r>
          </a:p>
          <a:p>
            <a:r>
              <a:rPr lang="it-IT" sz="4400" dirty="0" smtClean="0"/>
              <a:t>della scuola secondaria di secondo grado</a:t>
            </a:r>
          </a:p>
          <a:p>
            <a:endParaRPr lang="it-IT" sz="4400" dirty="0" smtClean="0"/>
          </a:p>
          <a:p>
            <a:endParaRPr lang="it-IT" sz="4400" dirty="0" smtClean="0"/>
          </a:p>
        </p:txBody>
      </p:sp>
      <p:sp>
        <p:nvSpPr>
          <p:cNvPr id="5" name="Titolo 1"/>
          <p:cNvSpPr>
            <a:spLocks noGrp="1"/>
          </p:cNvSpPr>
          <p:nvPr>
            <p:ph type="ctrTitle"/>
          </p:nvPr>
        </p:nvSpPr>
        <p:spPr>
          <a:xfrm>
            <a:off x="899592" y="4149080"/>
            <a:ext cx="7772400" cy="1470025"/>
          </a:xfrm>
        </p:spPr>
        <p:txBody>
          <a:bodyPr/>
          <a:lstStyle/>
          <a:p>
            <a:r>
              <a:rPr lang="it-IT" dirty="0" smtClean="0"/>
              <a:t>Presentazione di Camilla Giustiniani</a:t>
            </a:r>
            <a:br>
              <a:rPr lang="it-IT" dirty="0" smtClean="0"/>
            </a:br>
            <a:r>
              <a:rPr lang="it-IT" dirty="0" smtClean="0"/>
              <a:t/>
            </a:r>
            <a:br>
              <a:rPr lang="it-IT" dirty="0" smtClean="0"/>
            </a:br>
            <a:r>
              <a:rPr lang="it-IT" dirty="0" smtClean="0"/>
              <a:t>Rimini - 23 giugno 2017</a:t>
            </a:r>
            <a:endParaRPr lang="it-IT" dirty="0"/>
          </a:p>
        </p:txBody>
      </p:sp>
    </p:spTree>
    <p:extLst>
      <p:ext uri="{BB962C8B-B14F-4D97-AF65-F5344CB8AC3E}">
        <p14:creationId xmlns:p14="http://schemas.microsoft.com/office/powerpoint/2010/main" val="2228106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7715200" cy="720080"/>
          </a:xfrm>
        </p:spPr>
        <p:txBody>
          <a:bodyPr>
            <a:normAutofit/>
          </a:bodyPr>
          <a:lstStyle/>
          <a:p>
            <a:pPr algn="ctr"/>
            <a:r>
              <a:rPr lang="it-IT" sz="2400" dirty="0" smtClean="0"/>
              <a:t>Consiglio orientativo e scelta finale</a:t>
            </a:r>
            <a:endParaRPr lang="it-IT" sz="24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412776"/>
            <a:ext cx="47910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75" y="2924944"/>
            <a:ext cx="5419725" cy="40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egnaposto contenuto 2"/>
          <p:cNvSpPr>
            <a:spLocks noGrp="1"/>
          </p:cNvSpPr>
          <p:nvPr>
            <p:ph idx="1"/>
          </p:nvPr>
        </p:nvSpPr>
        <p:spPr>
          <a:xfrm>
            <a:off x="395536" y="1556792"/>
            <a:ext cx="3168352" cy="4752528"/>
          </a:xfrm>
        </p:spPr>
        <p:txBody>
          <a:bodyPr>
            <a:normAutofit fontScale="55000" lnSpcReduction="20000"/>
          </a:bodyPr>
          <a:lstStyle/>
          <a:p>
            <a:r>
              <a:rPr lang="it-IT" dirty="0" smtClean="0"/>
              <a:t>Nonostante l’influenza dei genitori fosse emersa nettamente come fattore primario di scelta, va considerato che quasi il 68% ha in effetti seguito il consiglio orientativo finale dei docenti. </a:t>
            </a:r>
          </a:p>
          <a:p>
            <a:r>
              <a:rPr lang="it-IT" dirty="0"/>
              <a:t>A</a:t>
            </a:r>
            <a:r>
              <a:rPr lang="it-IT" dirty="0" smtClean="0"/>
              <a:t> questo dato possiamo aggiungere che più del 17% ha effettuato una scelta molto vicina all’indicazione del corpo docente.</a:t>
            </a:r>
          </a:p>
          <a:p>
            <a:r>
              <a:rPr lang="it-IT" dirty="0" smtClean="0"/>
              <a:t>Quindi, complessivamente, 85% degli alunni  intervistati ha scelto nell’ambito suggerito. </a:t>
            </a:r>
          </a:p>
          <a:p>
            <a:r>
              <a:rPr lang="it-IT" dirty="0" smtClean="0"/>
              <a:t>Solo il 6% ha invece fatto scelte diverse dal percorso indicato…</a:t>
            </a:r>
            <a:endParaRPr lang="it-IT" dirty="0"/>
          </a:p>
        </p:txBody>
      </p:sp>
    </p:spTree>
    <p:extLst>
      <p:ext uri="{BB962C8B-B14F-4D97-AF65-F5344CB8AC3E}">
        <p14:creationId xmlns:p14="http://schemas.microsoft.com/office/powerpoint/2010/main" val="2929587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147248" cy="779686"/>
          </a:xfrm>
        </p:spPr>
        <p:txBody>
          <a:bodyPr/>
          <a:lstStyle/>
          <a:p>
            <a:r>
              <a:rPr lang="it-IT" dirty="0" smtClean="0"/>
              <a:t>Quali suggerimenti cogliere….</a:t>
            </a:r>
            <a:endParaRPr lang="it-IT" dirty="0"/>
          </a:p>
        </p:txBody>
      </p:sp>
      <p:sp>
        <p:nvSpPr>
          <p:cNvPr id="3" name="Segnaposto contenuto 2"/>
          <p:cNvSpPr>
            <a:spLocks noGrp="1"/>
          </p:cNvSpPr>
          <p:nvPr>
            <p:ph idx="1"/>
          </p:nvPr>
        </p:nvSpPr>
        <p:spPr>
          <a:xfrm>
            <a:off x="611560" y="1484784"/>
            <a:ext cx="8075240" cy="4641379"/>
          </a:xfrm>
        </p:spPr>
        <p:txBody>
          <a:bodyPr>
            <a:normAutofit fontScale="85000" lnSpcReduction="20000"/>
          </a:bodyPr>
          <a:lstStyle/>
          <a:p>
            <a:r>
              <a:rPr lang="it-IT" dirty="0" smtClean="0"/>
              <a:t>Dato il ruolo dei «Genitori» nella scelta, sarebbe interessante approfondire con loro il processo che li ha portati ad indicare ai propri figli una direzione piuttosto che un’altra.</a:t>
            </a:r>
          </a:p>
          <a:p>
            <a:r>
              <a:rPr lang="it-IT" dirty="0" smtClean="0"/>
              <a:t>In merito ai «Docenti», soprattutto quelli di Italiano e Matematica, sarebbe importante capire fino a che punto sono consapevoli dell’importanza del proprio ruolo nella scelta, capire meglio in quale modo la loro influenza si determina: interesse nei confronti della materia, capacità personali, autorevolezza, fiducia…</a:t>
            </a:r>
          </a:p>
          <a:p>
            <a:r>
              <a:rPr lang="it-IT" dirty="0" smtClean="0"/>
              <a:t>«Amici e Conoscenti» è il fattore di leva su cui mi pare più complicato intervenire con consapevolezza per poter strutturare un intervento mirato al miglioramento.</a:t>
            </a:r>
            <a:endParaRPr lang="it-IT" dirty="0"/>
          </a:p>
        </p:txBody>
      </p:sp>
    </p:spTree>
    <p:extLst>
      <p:ext uri="{BB962C8B-B14F-4D97-AF65-F5344CB8AC3E}">
        <p14:creationId xmlns:p14="http://schemas.microsoft.com/office/powerpoint/2010/main" val="66773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91264" cy="779686"/>
          </a:xfrm>
        </p:spPr>
        <p:txBody>
          <a:bodyPr/>
          <a:lstStyle/>
          <a:p>
            <a:r>
              <a:rPr lang="it-IT" dirty="0" smtClean="0"/>
              <a:t>Le domande e le risposte di controllo</a:t>
            </a:r>
            <a:endParaRPr lang="it-IT" dirty="0"/>
          </a:p>
        </p:txBody>
      </p:sp>
      <p:sp>
        <p:nvSpPr>
          <p:cNvPr id="3" name="Segnaposto contenuto 2"/>
          <p:cNvSpPr>
            <a:spLocks noGrp="1"/>
          </p:cNvSpPr>
          <p:nvPr>
            <p:ph idx="1"/>
          </p:nvPr>
        </p:nvSpPr>
        <p:spPr>
          <a:xfrm>
            <a:off x="539552" y="1412776"/>
            <a:ext cx="8147248" cy="4713387"/>
          </a:xfrm>
        </p:spPr>
        <p:txBody>
          <a:bodyPr>
            <a:normAutofit fontScale="62500" lnSpcReduction="20000"/>
          </a:bodyPr>
          <a:lstStyle/>
          <a:p>
            <a:r>
              <a:rPr lang="it-IT" dirty="0" smtClean="0"/>
              <a:t>Soprattutto in questionari di questo tipo, nei quali si fa riferimento ad una scelta importante avvenuta nel passato ed i cui effetti sono molto tangibili nel presente,  dove le emozioni, non solo la ragione, hanno giocato un ruolo importante, è fondamentale che le risposte trovino più volte un riscontro e che l’intervistato sia consapevole dei diversi piani di cui chiediamo la valutazione.</a:t>
            </a:r>
          </a:p>
          <a:p>
            <a:r>
              <a:rPr lang="it-IT" dirty="0" smtClean="0"/>
              <a:t>Ecco perché le domande di controllo sono molto utili. La scelta della scuola può essere stata un momento molto difficile e magari non una bella esperienza, ma è importante far distinguere all’intervistato la differenza tra il processo di scelta e la realtà di oggi. Domande che si potrebbe ipotizzare per approfondire il tema sono: </a:t>
            </a:r>
          </a:p>
          <a:p>
            <a:pPr lvl="1"/>
            <a:r>
              <a:rPr lang="it-IT" dirty="0" smtClean="0"/>
              <a:t>Chi ha scelto la scuola che attualmente stai frequentando? </a:t>
            </a:r>
          </a:p>
          <a:p>
            <a:pPr lvl="1"/>
            <a:r>
              <a:rPr lang="it-IT" dirty="0" smtClean="0"/>
              <a:t>Quando hai deciso che tipo di scuola frequentare?</a:t>
            </a:r>
          </a:p>
          <a:p>
            <a:pPr lvl="1"/>
            <a:r>
              <a:rPr lang="it-IT" dirty="0" smtClean="0"/>
              <a:t>Sei soddisfatto della scelta che hai fatto? </a:t>
            </a:r>
          </a:p>
          <a:p>
            <a:pPr marL="457200" lvl="1" indent="0">
              <a:buNone/>
            </a:pPr>
            <a:r>
              <a:rPr lang="it-IT" dirty="0" smtClean="0"/>
              <a:t>Soprattutto:		</a:t>
            </a:r>
            <a:endParaRPr lang="it-IT" dirty="0"/>
          </a:p>
          <a:p>
            <a:pPr lvl="1"/>
            <a:r>
              <a:rPr lang="it-IT" dirty="0" smtClean="0"/>
              <a:t>La rifaresti?</a:t>
            </a:r>
          </a:p>
          <a:p>
            <a:pPr lvl="1"/>
            <a:r>
              <a:rPr lang="it-IT" dirty="0" smtClean="0"/>
              <a:t>Consiglieresti questa scuola ai tuoi amici e conoscenti?</a:t>
            </a:r>
          </a:p>
        </p:txBody>
      </p:sp>
    </p:spTree>
    <p:extLst>
      <p:ext uri="{BB962C8B-B14F-4D97-AF65-F5344CB8AC3E}">
        <p14:creationId xmlns:p14="http://schemas.microsoft.com/office/powerpoint/2010/main" val="47048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91264" cy="779686"/>
          </a:xfrm>
        </p:spPr>
        <p:txBody>
          <a:bodyPr/>
          <a:lstStyle/>
          <a:p>
            <a:r>
              <a:rPr lang="it-IT" dirty="0" smtClean="0"/>
              <a:t>L’utilizzo delle scale numeriche</a:t>
            </a:r>
            <a:endParaRPr lang="it-IT" dirty="0"/>
          </a:p>
        </p:txBody>
      </p:sp>
      <p:sp>
        <p:nvSpPr>
          <p:cNvPr id="3" name="Segnaposto contenuto 2"/>
          <p:cNvSpPr>
            <a:spLocks noGrp="1"/>
          </p:cNvSpPr>
          <p:nvPr>
            <p:ph idx="1"/>
          </p:nvPr>
        </p:nvSpPr>
        <p:spPr>
          <a:xfrm>
            <a:off x="467544" y="1340768"/>
            <a:ext cx="8219256" cy="4785395"/>
          </a:xfrm>
        </p:spPr>
        <p:txBody>
          <a:bodyPr/>
          <a:lstStyle/>
          <a:p>
            <a:pPr marL="0" indent="0">
              <a:buNone/>
            </a:pPr>
            <a:r>
              <a:rPr lang="it-IT" dirty="0" smtClean="0"/>
              <a:t>In un questionario di valutazione l’utilizzo di una Scala </a:t>
            </a:r>
            <a:r>
              <a:rPr lang="it-IT" dirty="0"/>
              <a:t>N</a:t>
            </a:r>
            <a:r>
              <a:rPr lang="it-IT" dirty="0" smtClean="0"/>
              <a:t>umerica presenta molti vantaggi:</a:t>
            </a:r>
          </a:p>
          <a:p>
            <a:pPr lvl="1"/>
            <a:r>
              <a:rPr lang="it-IT" dirty="0" smtClean="0"/>
              <a:t>Rende i dati misurabili e comparabili nel tempo e tra diversi istituti.</a:t>
            </a:r>
          </a:p>
          <a:p>
            <a:pPr lvl="1"/>
            <a:r>
              <a:rPr lang="it-IT" dirty="0" smtClean="0"/>
              <a:t>È di facile comprensione, sia per chi è tenuto a rispondere che per chi analizza i dati.</a:t>
            </a:r>
          </a:p>
          <a:p>
            <a:pPr marL="457200" lvl="1" indent="0">
              <a:buNone/>
            </a:pPr>
            <a:endParaRPr lang="it-IT" dirty="0" smtClean="0"/>
          </a:p>
          <a:p>
            <a:pPr marL="457200" lvl="1" indent="0">
              <a:buNone/>
            </a:pPr>
            <a:endParaRPr lang="it-IT" dirty="0" smtClean="0"/>
          </a:p>
          <a:p>
            <a:pPr marL="457200" lvl="1" indent="0">
              <a:buNone/>
            </a:pPr>
            <a:r>
              <a:rPr lang="it-IT" dirty="0"/>
              <a:t>E</a:t>
            </a:r>
            <a:r>
              <a:rPr lang="it-IT" dirty="0" smtClean="0"/>
              <a:t> se la scuola utilizza i voti… ci sarà un perché, forse.</a:t>
            </a:r>
          </a:p>
        </p:txBody>
      </p:sp>
    </p:spTree>
    <p:extLst>
      <p:ext uri="{BB962C8B-B14F-4D97-AF65-F5344CB8AC3E}">
        <p14:creationId xmlns:p14="http://schemas.microsoft.com/office/powerpoint/2010/main" val="58376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Premessa</a:t>
            </a:r>
            <a:endParaRPr lang="it-IT" dirty="0"/>
          </a:p>
        </p:txBody>
      </p:sp>
      <p:sp>
        <p:nvSpPr>
          <p:cNvPr id="5" name="Segnaposto contenuto 4"/>
          <p:cNvSpPr>
            <a:spLocks noGrp="1"/>
          </p:cNvSpPr>
          <p:nvPr>
            <p:ph idx="1"/>
          </p:nvPr>
        </p:nvSpPr>
        <p:spPr/>
        <p:txBody>
          <a:bodyPr>
            <a:normAutofit fontScale="85000" lnSpcReduction="20000"/>
          </a:bodyPr>
          <a:lstStyle/>
          <a:p>
            <a:r>
              <a:rPr lang="it-IT" dirty="0" smtClean="0"/>
              <a:t>Sono stati utilizzati questionari somministrati on-line a studenti del Primo Anno di 2 Licei della provincia di Rimini. </a:t>
            </a:r>
          </a:p>
          <a:p>
            <a:r>
              <a:rPr lang="it-IT" dirty="0" smtClean="0"/>
              <a:t>Il campione è molto ristretto, circa 180 casi in totale, pertanto non ha valenza statistica significativa. </a:t>
            </a:r>
          </a:p>
          <a:p>
            <a:r>
              <a:rPr lang="it-IT" dirty="0"/>
              <a:t>L</a:t>
            </a:r>
            <a:r>
              <a:rPr lang="it-IT" dirty="0" smtClean="0"/>
              <a:t>’obiettivo del Questionario era raccogliere dati ad uso interno del singolo Istituto.</a:t>
            </a:r>
          </a:p>
          <a:p>
            <a:r>
              <a:rPr lang="it-IT" dirty="0" smtClean="0"/>
              <a:t>Il Questionario ha un’impronta Qualitativa, con utilizzo di parecchie domande aperte a commenti.</a:t>
            </a:r>
          </a:p>
          <a:p>
            <a:r>
              <a:rPr lang="it-IT" dirty="0" smtClean="0"/>
              <a:t>In questa breve presentazione verranno prese in considerazione soltanto un paio di domande/risposte a livello aggregato per i due Licei.</a:t>
            </a:r>
            <a:endParaRPr lang="it-IT" dirty="0"/>
          </a:p>
        </p:txBody>
      </p:sp>
    </p:spTree>
    <p:extLst>
      <p:ext uri="{BB962C8B-B14F-4D97-AF65-F5344CB8AC3E}">
        <p14:creationId xmlns:p14="http://schemas.microsoft.com/office/powerpoint/2010/main" val="397425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Domanda: Chi ti ha aiutato nella scelta della scuola superiore?</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67246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egnaposto contenuto 2"/>
          <p:cNvSpPr>
            <a:spLocks noGrp="1"/>
          </p:cNvSpPr>
          <p:nvPr>
            <p:ph idx="1"/>
          </p:nvPr>
        </p:nvSpPr>
        <p:spPr>
          <a:xfrm>
            <a:off x="395536" y="3501008"/>
            <a:ext cx="8219256" cy="2764904"/>
          </a:xfrm>
        </p:spPr>
        <p:txBody>
          <a:bodyPr>
            <a:normAutofit fontScale="92500" lnSpcReduction="20000"/>
          </a:bodyPr>
          <a:lstStyle/>
          <a:p>
            <a:r>
              <a:rPr lang="it-IT" dirty="0" smtClean="0"/>
              <a:t>La domanda prevedeva una risposta multipla con ordinamento delle preferenze da: «Primo-Secondo-Terzo».</a:t>
            </a:r>
          </a:p>
          <a:p>
            <a:r>
              <a:rPr lang="it-IT" dirty="0" smtClean="0"/>
              <a:t>Nella tabella sopra sono riportate le risposte, emerge che il primo fattore di influenza sono i Genitori, mentre Docenti e Amici sono praticamente a pari-merito al secondo/terzo posto.</a:t>
            </a:r>
            <a:endParaRPr lang="it-IT" dirty="0"/>
          </a:p>
        </p:txBody>
      </p:sp>
    </p:spTree>
    <p:extLst>
      <p:ext uri="{BB962C8B-B14F-4D97-AF65-F5344CB8AC3E}">
        <p14:creationId xmlns:p14="http://schemas.microsoft.com/office/powerpoint/2010/main" val="151670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Domanda: Chi ti ha aiutato nella scelta della scuola superiore?</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88514"/>
            <a:ext cx="7272812" cy="407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78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amplificare le differenze</a:t>
            </a:r>
            <a:endParaRPr lang="it-IT" dirty="0"/>
          </a:p>
        </p:txBody>
      </p:sp>
      <p:sp>
        <p:nvSpPr>
          <p:cNvPr id="3" name="Segnaposto contenuto 2"/>
          <p:cNvSpPr>
            <a:spLocks noGrp="1"/>
          </p:cNvSpPr>
          <p:nvPr>
            <p:ph idx="1"/>
          </p:nvPr>
        </p:nvSpPr>
        <p:spPr>
          <a:xfrm>
            <a:off x="919162" y="3356992"/>
            <a:ext cx="6965205" cy="2808312"/>
          </a:xfrm>
        </p:spPr>
        <p:txBody>
          <a:bodyPr>
            <a:normAutofit fontScale="55000" lnSpcReduction="20000"/>
          </a:bodyPr>
          <a:lstStyle/>
          <a:p>
            <a:r>
              <a:rPr lang="it-IT" dirty="0"/>
              <a:t>L</a:t>
            </a:r>
            <a:r>
              <a:rPr lang="it-IT" dirty="0" smtClean="0"/>
              <a:t>a maggior parte di chi ha risposto ha ordinato tutte e 3 le preferenze, in realtà è interessante ed utile capire se uno dei tre ha in realtà un peso specifico maggiore, così ho attribuito dei «pesi» all’ordine delle risposte in modo da ottenere un effetto di amplificazione e quantificazione del dato.</a:t>
            </a:r>
          </a:p>
          <a:p>
            <a:r>
              <a:rPr lang="it-IT" dirty="0" smtClean="0"/>
              <a:t>Ho attribuito 10, 5 ed 1 punto alla prima, secondo e terza scelta, in questo modo le percentuali di distribuzione del risultato finale risulta meglio interpretabile.</a:t>
            </a:r>
          </a:p>
          <a:p>
            <a:r>
              <a:rPr lang="it-IT" dirty="0" smtClean="0"/>
              <a:t>I risultati mettono in evidenza una leggera prevalenza del ruolo dei docenti su quello degli amici/conoscenti…. Ma soprattutto emerge nettamente  il ruolo dei genitori nella scelta.</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484784"/>
            <a:ext cx="73056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01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Un modo alternativo di analizzare i dati…</a:t>
            </a:r>
            <a:endParaRPr lang="it-I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633444"/>
            <a:ext cx="54133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 y="1701204"/>
            <a:ext cx="5102225"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28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 professori di quali materie hanno maggiormente influito sulla scelta?</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35909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contenuto 2"/>
          <p:cNvSpPr>
            <a:spLocks noGrp="1"/>
          </p:cNvSpPr>
          <p:nvPr>
            <p:ph idx="1"/>
          </p:nvPr>
        </p:nvSpPr>
        <p:spPr>
          <a:xfrm>
            <a:off x="4860032" y="1412776"/>
            <a:ext cx="3754760" cy="4853136"/>
          </a:xfrm>
        </p:spPr>
        <p:txBody>
          <a:bodyPr>
            <a:normAutofit fontScale="85000" lnSpcReduction="10000"/>
          </a:bodyPr>
          <a:lstStyle/>
          <a:p>
            <a:r>
              <a:rPr lang="it-IT" dirty="0" smtClean="0"/>
              <a:t>I professori di Italiano e Matematica sono sicuramente coloro che influenzano maggiormente le scelte dei nostri giovani.</a:t>
            </a:r>
          </a:p>
          <a:p>
            <a:r>
              <a:rPr lang="it-IT" dirty="0" smtClean="0"/>
              <a:t>Un ruolo importante hanno Scienze e la Lingua Straniera, anche se non è dato sapere se si tratti dell’Inglese o della seconda Lingua.</a:t>
            </a:r>
          </a:p>
          <a:p>
            <a:pPr marL="0" indent="0">
              <a:buNone/>
            </a:pPr>
            <a:endParaRPr lang="it-IT" dirty="0"/>
          </a:p>
        </p:txBody>
      </p:sp>
    </p:spTree>
    <p:extLst>
      <p:ext uri="{BB962C8B-B14F-4D97-AF65-F5344CB8AC3E}">
        <p14:creationId xmlns:p14="http://schemas.microsoft.com/office/powerpoint/2010/main" val="415774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 professori di quali materie hanno maggiormente influito sulla scelta?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1556792"/>
            <a:ext cx="54387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55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Numero di Materie indicate</a:t>
            </a:r>
            <a:endParaRPr lang="it-IT" dirty="0"/>
          </a:p>
        </p:txBody>
      </p:sp>
      <p:sp>
        <p:nvSpPr>
          <p:cNvPr id="3" name="Segnaposto contenuto 2"/>
          <p:cNvSpPr>
            <a:spLocks noGrp="1"/>
          </p:cNvSpPr>
          <p:nvPr>
            <p:ph idx="1"/>
          </p:nvPr>
        </p:nvSpPr>
        <p:spPr>
          <a:xfrm>
            <a:off x="395536" y="4096519"/>
            <a:ext cx="7992888" cy="2058244"/>
          </a:xfrm>
        </p:spPr>
        <p:txBody>
          <a:bodyPr>
            <a:normAutofit fontScale="92500" lnSpcReduction="20000"/>
          </a:bodyPr>
          <a:lstStyle/>
          <a:p>
            <a:r>
              <a:rPr lang="it-IT" dirty="0" smtClean="0"/>
              <a:t>La maggior parte di coloro che hanno risposto hanno indicato 1 o 2 docenti di riferimento.</a:t>
            </a:r>
          </a:p>
          <a:p>
            <a:r>
              <a:rPr lang="it-IT" dirty="0" smtClean="0"/>
              <a:t>I casi in cui sono stati indicati tutti i docenti sono un po’ sospetti di «goliardia», ma questo è il rischio con le risposte multiple e/o aperte.</a:t>
            </a:r>
            <a:endParaRPr lang="it-IT"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42459"/>
            <a:ext cx="5178689" cy="21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569355"/>
      </p:ext>
    </p:extLst>
  </p:cSld>
  <p:clrMapOvr>
    <a:masterClrMapping/>
  </p:clrMapOvr>
</p:sld>
</file>

<file path=ppt/theme/theme1.xml><?xml version="1.0" encoding="utf-8"?>
<a:theme xmlns:a="http://schemas.openxmlformats.org/drawingml/2006/main" name="Tema di Offic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324863"/>
      </a:dk1>
      <a:lt1>
        <a:srgbClr val="634D31"/>
      </a:lt1>
      <a:dk2>
        <a:srgbClr val="A7A7A7"/>
      </a:dk2>
      <a:lt2>
        <a:srgbClr val="535353"/>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34D31"/>
        </a:solidFill>
        <a:ln w="25400" cap="flat">
          <a:solidFill>
            <a:srgbClr val="4D76A4"/>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D76A4"/>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3272</TotalTime>
  <Words>844</Words>
  <Application>Microsoft Office PowerPoint</Application>
  <PresentationFormat>Presentazione su schermo (4:3)</PresentationFormat>
  <Paragraphs>51</Paragraphs>
  <Slides>13</Slides>
  <Notes>1</Notes>
  <HiddenSlides>0</HiddenSlides>
  <MMClips>0</MMClips>
  <ScaleCrop>false</ScaleCrop>
  <HeadingPairs>
    <vt:vector size="4" baseType="variant">
      <vt:variant>
        <vt:lpstr>Tema</vt:lpstr>
      </vt:variant>
      <vt:variant>
        <vt:i4>3</vt:i4>
      </vt:variant>
      <vt:variant>
        <vt:lpstr>Titoli diapositive</vt:lpstr>
      </vt:variant>
      <vt:variant>
        <vt:i4>13</vt:i4>
      </vt:variant>
    </vt:vector>
  </HeadingPairs>
  <TitlesOfParts>
    <vt:vector size="16" baseType="lpstr">
      <vt:lpstr>Tema di Office</vt:lpstr>
      <vt:lpstr>Default</vt:lpstr>
      <vt:lpstr>Personalizza struttura</vt:lpstr>
      <vt:lpstr>Presentazione di Camilla Giustiniani  Rimini - 23 giugno 2017</vt:lpstr>
      <vt:lpstr>Premessa</vt:lpstr>
      <vt:lpstr>Domanda: Chi ti ha aiutato nella scelta della scuola superiore?</vt:lpstr>
      <vt:lpstr>Domanda: Chi ti ha aiutato nella scelta della scuola superiore?</vt:lpstr>
      <vt:lpstr>Come amplificare le differenze</vt:lpstr>
      <vt:lpstr>Un modo alternativo di analizzare i dati…</vt:lpstr>
      <vt:lpstr>I professori di quali materie hanno maggiormente influito sulla scelta?</vt:lpstr>
      <vt:lpstr>I professori di quali materie hanno maggiormente influito sulla scelta?</vt:lpstr>
      <vt:lpstr>Numero di Materie indicate</vt:lpstr>
      <vt:lpstr>Consiglio orientativo e scelta finale</vt:lpstr>
      <vt:lpstr>Quali suggerimenti cogliere….</vt:lpstr>
      <vt:lpstr>Le domande e le risposte di controllo</vt:lpstr>
      <vt:lpstr>L’utilizzo delle scale numeriche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Camilla Giustiniani</dc:creator>
  <cp:lastModifiedBy>Camilla Giustiniani</cp:lastModifiedBy>
  <cp:revision>97</cp:revision>
  <dcterms:created xsi:type="dcterms:W3CDTF">2016-06-17T17:16:26Z</dcterms:created>
  <dcterms:modified xsi:type="dcterms:W3CDTF">2017-06-23T04:49:56Z</dcterms:modified>
</cp:coreProperties>
</file>