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2"/>
  </p:sldMasterIdLst>
  <p:notesMasterIdLst>
    <p:notesMasterId r:id="rId34"/>
  </p:notesMasterIdLst>
  <p:sldIdLst>
    <p:sldId id="256" r:id="rId3"/>
    <p:sldId id="265" r:id="rId4"/>
    <p:sldId id="266" r:id="rId5"/>
    <p:sldId id="274" r:id="rId6"/>
    <p:sldId id="298" r:id="rId7"/>
    <p:sldId id="267" r:id="rId8"/>
    <p:sldId id="268" r:id="rId9"/>
    <p:sldId id="269" r:id="rId10"/>
    <p:sldId id="270" r:id="rId11"/>
    <p:sldId id="271" r:id="rId12"/>
    <p:sldId id="272" r:id="rId13"/>
    <p:sldId id="273" r:id="rId14"/>
    <p:sldId id="275" r:id="rId15"/>
    <p:sldId id="297" r:id="rId16"/>
    <p:sldId id="276" r:id="rId17"/>
    <p:sldId id="294" r:id="rId18"/>
    <p:sldId id="295" r:id="rId19"/>
    <p:sldId id="277" r:id="rId20"/>
    <p:sldId id="278" r:id="rId21"/>
    <p:sldId id="279" r:id="rId22"/>
    <p:sldId id="280" r:id="rId23"/>
    <p:sldId id="281" r:id="rId24"/>
    <p:sldId id="292" r:id="rId25"/>
    <p:sldId id="291" r:id="rId26"/>
    <p:sldId id="288" r:id="rId27"/>
    <p:sldId id="301" r:id="rId28"/>
    <p:sldId id="289" r:id="rId29"/>
    <p:sldId id="302" r:id="rId30"/>
    <p:sldId id="303" r:id="rId31"/>
    <p:sldId id="304" r:id="rId32"/>
    <p:sldId id="299"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zione" id="{E75E278A-FF0E-49A4-B170-79828D63BBAD}">
          <p14:sldIdLst>
            <p14:sldId id="256"/>
          </p14:sldIdLst>
        </p14:section>
        <p14:section name="Progettare. Catturare l'attenzione. Collaborare." id="{B9B51309-D148-4332-87C2-07BE32FBCA3B}">
          <p14:sldIdLst>
            <p14:sldId id="265"/>
            <p14:sldId id="266"/>
            <p14:sldId id="274"/>
            <p14:sldId id="298"/>
            <p14:sldId id="267"/>
            <p14:sldId id="268"/>
            <p14:sldId id="269"/>
            <p14:sldId id="270"/>
            <p14:sldId id="271"/>
            <p14:sldId id="272"/>
            <p14:sldId id="273"/>
            <p14:sldId id="275"/>
            <p14:sldId id="297"/>
            <p14:sldId id="276"/>
            <p14:sldId id="294"/>
            <p14:sldId id="295"/>
            <p14:sldId id="277"/>
            <p14:sldId id="278"/>
            <p14:sldId id="279"/>
            <p14:sldId id="280"/>
            <p14:sldId id="281"/>
            <p14:sldId id="292"/>
            <p14:sldId id="291"/>
            <p14:sldId id="288"/>
            <p14:sldId id="301"/>
            <p14:sldId id="289"/>
            <p14:sldId id="302"/>
            <p14:sldId id="303"/>
            <p14:sldId id="304"/>
            <p14:sldId id="299"/>
          </p14:sldIdLst>
        </p14:section>
        <p14:section name="Ulteriori informazioni" id="{2CC34DB2-6590-42C0-AD4B-A04C6060184E}">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6" name="Autore" initials="A"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B4A6"/>
    <a:srgbClr val="734F29"/>
    <a:srgbClr val="D24726"/>
    <a:srgbClr val="DD462F"/>
    <a:srgbClr val="AEB785"/>
    <a:srgbClr val="EFD5A2"/>
    <a:srgbClr val="3B3026"/>
    <a:srgbClr val="ECE1CA"/>
    <a:srgbClr val="79553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6" autoAdjust="0"/>
    <p:restoredTop sz="78099" autoAdjust="0"/>
  </p:normalViewPr>
  <p:slideViewPr>
    <p:cSldViewPr snapToGrid="0">
      <p:cViewPr varScale="1">
        <p:scale>
          <a:sx n="58" d="100"/>
          <a:sy n="58" d="100"/>
        </p:scale>
        <p:origin x="1018" y="4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3577B-6902-467D-A26C-08A0DD5E4E03}" type="datetimeFigureOut">
              <a:rPr lang="en-US" smtClean="0"/>
              <a:t>6/22/2017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61EA0F-A667-4B49-8422-0062BC55E249}" type="slidenum">
              <a:rPr lang="en-US" smtClean="0"/>
              <a:t>‹N›</a:t>
            </a:fld>
            <a:endParaRPr 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ti.gov.it/search/field_topic/economia-e-finanze-102"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treccani.it/enciclopedia/principio-di-indeterminazione_(Enciclopedia-della-Scienza-e-della-Tecnica)/"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gn="r" defTabSz="914400">
              <a:buNone/>
            </a:pPr>
            <a:fld id="{DF61EA0F-A667-4B49-8422-0062BC55E249}" type="slidenum">
              <a:rPr lang="en-US" sz="1200" b="0" i="0">
                <a:latin typeface="Calibri"/>
                <a:ea typeface="+mn-ea"/>
                <a:cs typeface="+mn-cs"/>
              </a:rPr>
              <a:t>1</a:t>
            </a:fld>
            <a:endParaRPr lang="en-US" sz="1200" b="0" i="0">
              <a:latin typeface="Calibri"/>
              <a:ea typeface="+mn-ea"/>
              <a:cs typeface="+mn-cs"/>
            </a:endParaRPr>
          </a:p>
        </p:txBody>
      </p:sp>
    </p:spTree>
    <p:extLst>
      <p:ext uri="{BB962C8B-B14F-4D97-AF65-F5344CB8AC3E}">
        <p14:creationId xmlns:p14="http://schemas.microsoft.com/office/powerpoint/2010/main" val="1011769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defTabSz="9906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906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906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90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F7ECB34-D864-4DBE-A9FB-46178D1A132A}" type="slidenum">
              <a:rPr lang="it-IT" altLang="it-IT" sz="1300" smtClean="0"/>
              <a:pPr>
                <a:spcBef>
                  <a:spcPct val="0"/>
                </a:spcBef>
              </a:pPr>
              <a:t>11</a:t>
            </a:fld>
            <a:endParaRPr lang="it-IT" altLang="it-IT" sz="1300" smtClean="0"/>
          </a:p>
        </p:txBody>
      </p:sp>
      <p:sp>
        <p:nvSpPr>
          <p:cNvPr id="257027" name="Rectangle 2"/>
          <p:cNvSpPr>
            <a:spLocks noGrp="1" noRot="1" noChangeAspect="1" noChangeArrowheads="1" noTextEdit="1"/>
          </p:cNvSpPr>
          <p:nvPr>
            <p:ph type="sldImg"/>
          </p:nvPr>
        </p:nvSpPr>
        <p:spPr>
          <a:xfrm>
            <a:off x="1398588" y="608013"/>
            <a:ext cx="4303712" cy="2420937"/>
          </a:xfrm>
          <a:ln/>
        </p:spPr>
      </p:sp>
      <p:sp>
        <p:nvSpPr>
          <p:cNvPr id="257028" name="Rectangle 3"/>
          <p:cNvSpPr>
            <a:spLocks noGrp="1" noChangeArrowheads="1"/>
          </p:cNvSpPr>
          <p:nvPr>
            <p:ph type="body" idx="1"/>
          </p:nvPr>
        </p:nvSpPr>
        <p:spPr>
          <a:xfrm>
            <a:off x="947738" y="3268663"/>
            <a:ext cx="5203825" cy="6199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it-IT" altLang="it-IT" dirty="0" smtClean="0">
                <a:latin typeface="Arial" panose="020B0604020202020204" pitchFamily="34" charset="0"/>
              </a:rPr>
              <a:t>E’ in grado di traversare un </a:t>
            </a:r>
            <a:r>
              <a:rPr lang="it-IT" altLang="it-IT" dirty="0" err="1" smtClean="0">
                <a:latin typeface="Arial" panose="020B0604020202020204" pitchFamily="34" charset="0"/>
              </a:rPr>
              <a:t>knowledge</a:t>
            </a:r>
            <a:r>
              <a:rPr lang="it-IT" altLang="it-IT" dirty="0" smtClean="0">
                <a:latin typeface="Arial" panose="020B0604020202020204" pitchFamily="34" charset="0"/>
              </a:rPr>
              <a:t> </a:t>
            </a:r>
            <a:r>
              <a:rPr lang="it-IT" altLang="it-IT" dirty="0" err="1" smtClean="0">
                <a:latin typeface="Arial" panose="020B0604020202020204" pitchFamily="34" charset="0"/>
              </a:rPr>
              <a:t>graph</a:t>
            </a:r>
            <a:r>
              <a:rPr lang="it-IT" altLang="it-IT" dirty="0" smtClean="0">
                <a:latin typeface="Arial" panose="020B0604020202020204" pitchFamily="34" charset="0"/>
              </a:rPr>
              <a:t> espresso in </a:t>
            </a:r>
            <a:r>
              <a:rPr lang="it-IT" altLang="it-IT" dirty="0" err="1" smtClean="0">
                <a:latin typeface="Arial" panose="020B0604020202020204" pitchFamily="34" charset="0"/>
              </a:rPr>
              <a:t>rdf</a:t>
            </a:r>
            <a:r>
              <a:rPr lang="it-IT" altLang="it-IT" dirty="0" smtClean="0">
                <a:latin typeface="Arial" panose="020B0604020202020204" pitchFamily="34" charset="0"/>
              </a:rPr>
              <a:t> ed estrarre. </a:t>
            </a:r>
          </a:p>
          <a:p>
            <a:pPr eaLnBrk="1" hangingPunct="1"/>
            <a:r>
              <a:rPr lang="it-IT" altLang="it-IT" dirty="0" smtClean="0">
                <a:latin typeface="Arial" panose="020B0604020202020204" pitchFamily="34" charset="0"/>
              </a:rPr>
              <a:t>Se mettiamo questo </a:t>
            </a:r>
            <a:r>
              <a:rPr lang="it-IT" altLang="it-IT" dirty="0" err="1" smtClean="0">
                <a:latin typeface="Arial" panose="020B0604020202020204" pitchFamily="34" charset="0"/>
              </a:rPr>
              <a:t>sparql</a:t>
            </a:r>
            <a:r>
              <a:rPr lang="it-IT" altLang="it-IT" dirty="0" smtClean="0">
                <a:latin typeface="Arial" panose="020B0604020202020204" pitchFamily="34" charset="0"/>
              </a:rPr>
              <a:t> statement in un pubblico </a:t>
            </a:r>
            <a:r>
              <a:rPr lang="it-IT" altLang="it-IT" dirty="0" err="1" smtClean="0">
                <a:latin typeface="Arial" panose="020B0604020202020204" pitchFamily="34" charset="0"/>
              </a:rPr>
              <a:t>sparql</a:t>
            </a:r>
            <a:r>
              <a:rPr lang="it-IT" altLang="it-IT" dirty="0" smtClean="0">
                <a:latin typeface="Arial" panose="020B0604020202020204" pitchFamily="34" charset="0"/>
              </a:rPr>
              <a:t> </a:t>
            </a:r>
            <a:r>
              <a:rPr lang="it-IT" altLang="it-IT" dirty="0" err="1" smtClean="0">
                <a:latin typeface="Arial" panose="020B0604020202020204" pitchFamily="34" charset="0"/>
              </a:rPr>
              <a:t>endpoint</a:t>
            </a:r>
            <a:r>
              <a:rPr lang="it-IT" altLang="it-IT" dirty="0" smtClean="0">
                <a:latin typeface="Arial" panose="020B0604020202020204" pitchFamily="34" charset="0"/>
              </a:rPr>
              <a:t>, tipo, </a:t>
            </a:r>
            <a:r>
              <a:rPr lang="it-IT" altLang="it-IT" dirty="0" err="1" smtClean="0">
                <a:latin typeface="Arial" panose="020B0604020202020204" pitchFamily="34" charset="0"/>
              </a:rPr>
              <a:t>dbpedia</a:t>
            </a:r>
            <a:r>
              <a:rPr lang="it-IT" altLang="it-IT" dirty="0" smtClean="0">
                <a:latin typeface="Arial" panose="020B0604020202020204" pitchFamily="34" charset="0"/>
              </a:rPr>
              <a:t>, </a:t>
            </a:r>
          </a:p>
        </p:txBody>
      </p:sp>
    </p:spTree>
    <p:extLst>
      <p:ext uri="{BB962C8B-B14F-4D97-AF65-F5344CB8AC3E}">
        <p14:creationId xmlns:p14="http://schemas.microsoft.com/office/powerpoint/2010/main" val="3718973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defTabSz="9906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906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906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90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EFC9D96-466C-43A8-B42D-16C0C4BB8B70}" type="slidenum">
              <a:rPr lang="it-IT" altLang="it-IT" sz="1300" smtClean="0"/>
              <a:pPr>
                <a:spcBef>
                  <a:spcPct val="0"/>
                </a:spcBef>
              </a:pPr>
              <a:t>12</a:t>
            </a:fld>
            <a:endParaRPr lang="it-IT" altLang="it-IT" sz="1300" smtClean="0"/>
          </a:p>
        </p:txBody>
      </p:sp>
      <p:sp>
        <p:nvSpPr>
          <p:cNvPr id="259075" name="Rectangle 2"/>
          <p:cNvSpPr>
            <a:spLocks noGrp="1" noRot="1" noChangeAspect="1" noChangeArrowheads="1" noTextEdit="1"/>
          </p:cNvSpPr>
          <p:nvPr>
            <p:ph type="sldImg"/>
          </p:nvPr>
        </p:nvSpPr>
        <p:spPr>
          <a:xfrm>
            <a:off x="1398588" y="608013"/>
            <a:ext cx="4303712" cy="2420937"/>
          </a:xfrm>
          <a:ln/>
        </p:spPr>
      </p:sp>
      <p:sp>
        <p:nvSpPr>
          <p:cNvPr id="259076" name="Rectangle 3"/>
          <p:cNvSpPr>
            <a:spLocks noGrp="1" noChangeArrowheads="1"/>
          </p:cNvSpPr>
          <p:nvPr>
            <p:ph type="body" idx="1"/>
          </p:nvPr>
        </p:nvSpPr>
        <p:spPr>
          <a:xfrm>
            <a:off x="947738" y="3268663"/>
            <a:ext cx="5203825" cy="6199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it-IT" altLang="it-IT" smtClean="0">
                <a:latin typeface="Arial" panose="020B0604020202020204" pitchFamily="34" charset="0"/>
              </a:rPr>
              <a:t>http://it.dbpedia.org/sparql</a:t>
            </a:r>
          </a:p>
        </p:txBody>
      </p:sp>
    </p:spTree>
    <p:extLst>
      <p:ext uri="{BB962C8B-B14F-4D97-AF65-F5344CB8AC3E}">
        <p14:creationId xmlns:p14="http://schemas.microsoft.com/office/powerpoint/2010/main" val="543250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defTabSz="9906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906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906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90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EFC9D96-466C-43A8-B42D-16C0C4BB8B70}" type="slidenum">
              <a:rPr lang="it-IT" altLang="it-IT" sz="1300" smtClean="0"/>
              <a:pPr>
                <a:spcBef>
                  <a:spcPct val="0"/>
                </a:spcBef>
              </a:pPr>
              <a:t>13</a:t>
            </a:fld>
            <a:endParaRPr lang="it-IT" altLang="it-IT" sz="1300" smtClean="0"/>
          </a:p>
        </p:txBody>
      </p:sp>
      <p:sp>
        <p:nvSpPr>
          <p:cNvPr id="259075" name="Rectangle 2"/>
          <p:cNvSpPr>
            <a:spLocks noGrp="1" noRot="1" noChangeAspect="1" noChangeArrowheads="1" noTextEdit="1"/>
          </p:cNvSpPr>
          <p:nvPr>
            <p:ph type="sldImg"/>
          </p:nvPr>
        </p:nvSpPr>
        <p:spPr>
          <a:xfrm>
            <a:off x="1398588" y="608013"/>
            <a:ext cx="4303712" cy="2420937"/>
          </a:xfrm>
          <a:ln/>
        </p:spPr>
      </p:sp>
      <p:sp>
        <p:nvSpPr>
          <p:cNvPr id="259076" name="Rectangle 3"/>
          <p:cNvSpPr>
            <a:spLocks noGrp="1" noChangeArrowheads="1"/>
          </p:cNvSpPr>
          <p:nvPr>
            <p:ph type="body" idx="1"/>
          </p:nvPr>
        </p:nvSpPr>
        <p:spPr>
          <a:xfrm>
            <a:off x="947738" y="3268663"/>
            <a:ext cx="5203825" cy="6199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it-IT" altLang="it-IT" smtClean="0">
                <a:latin typeface="Arial" panose="020B0604020202020204" pitchFamily="34" charset="0"/>
              </a:rPr>
              <a:t>http://it.dbpedia.org/sparql</a:t>
            </a:r>
          </a:p>
        </p:txBody>
      </p:sp>
    </p:spTree>
    <p:extLst>
      <p:ext uri="{BB962C8B-B14F-4D97-AF65-F5344CB8AC3E}">
        <p14:creationId xmlns:p14="http://schemas.microsoft.com/office/powerpoint/2010/main" val="2282527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hlinkClick r:id="rId3"/>
              </a:rPr>
              <a:t>Economia e finanze </a:t>
            </a:r>
            <a:r>
              <a:rPr lang="it-IT" dirty="0" smtClean="0"/>
              <a:t>, energia, ambiente, salute, giustizia, regioni e città, …</a:t>
            </a:r>
            <a:endParaRPr lang="it-IT" dirty="0"/>
          </a:p>
        </p:txBody>
      </p:sp>
      <p:sp>
        <p:nvSpPr>
          <p:cNvPr id="4" name="Segnaposto numero diapositiva 3"/>
          <p:cNvSpPr>
            <a:spLocks noGrp="1"/>
          </p:cNvSpPr>
          <p:nvPr>
            <p:ph type="sldNum" sz="quarter" idx="10"/>
          </p:nvPr>
        </p:nvSpPr>
        <p:spPr/>
        <p:txBody>
          <a:bodyPr/>
          <a:lstStyle/>
          <a:p>
            <a:fld id="{DF61EA0F-A667-4B49-8422-0062BC55E249}" type="slidenum">
              <a:rPr lang="en-US" smtClean="0"/>
              <a:t>18</a:t>
            </a:fld>
            <a:endParaRPr lang="en-US"/>
          </a:p>
        </p:txBody>
      </p:sp>
    </p:spTree>
    <p:extLst>
      <p:ext uri="{BB962C8B-B14F-4D97-AF65-F5344CB8AC3E}">
        <p14:creationId xmlns:p14="http://schemas.microsoft.com/office/powerpoint/2010/main" val="2966159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forum politico di otto governi della Terra: Stati Uniti, Giappone, Germania, Francia, Regno Unito, Italia, Canada, e Russia, attualmente sospeso</a:t>
            </a:r>
            <a:endParaRPr lang="it-IT" dirty="0"/>
          </a:p>
        </p:txBody>
      </p:sp>
      <p:sp>
        <p:nvSpPr>
          <p:cNvPr id="4" name="Segnaposto numero diapositiva 3"/>
          <p:cNvSpPr>
            <a:spLocks noGrp="1"/>
          </p:cNvSpPr>
          <p:nvPr>
            <p:ph type="sldNum" sz="quarter" idx="10"/>
          </p:nvPr>
        </p:nvSpPr>
        <p:spPr/>
        <p:txBody>
          <a:bodyPr/>
          <a:lstStyle/>
          <a:p>
            <a:fld id="{DF61EA0F-A667-4B49-8422-0062BC55E249}" type="slidenum">
              <a:rPr lang="en-US" smtClean="0"/>
              <a:t>22</a:t>
            </a:fld>
            <a:endParaRPr lang="en-US"/>
          </a:p>
        </p:txBody>
      </p:sp>
    </p:spTree>
    <p:extLst>
      <p:ext uri="{BB962C8B-B14F-4D97-AF65-F5344CB8AC3E}">
        <p14:creationId xmlns:p14="http://schemas.microsoft.com/office/powerpoint/2010/main" val="16205251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F61EA0F-A667-4B49-8422-0062BC55E249}" type="slidenum">
              <a:rPr lang="en-US" smtClean="0"/>
              <a:t>27</a:t>
            </a:fld>
            <a:endParaRPr lang="en-US"/>
          </a:p>
        </p:txBody>
      </p:sp>
    </p:spTree>
    <p:extLst>
      <p:ext uri="{BB962C8B-B14F-4D97-AF65-F5344CB8AC3E}">
        <p14:creationId xmlns:p14="http://schemas.microsoft.com/office/powerpoint/2010/main" val="3406337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F61EA0F-A667-4B49-8422-0062BC55E249}" type="slidenum">
              <a:rPr lang="en-US" smtClean="0"/>
              <a:t>28</a:t>
            </a:fld>
            <a:endParaRPr lang="en-US"/>
          </a:p>
        </p:txBody>
      </p:sp>
    </p:spTree>
    <p:extLst>
      <p:ext uri="{BB962C8B-B14F-4D97-AF65-F5344CB8AC3E}">
        <p14:creationId xmlns:p14="http://schemas.microsoft.com/office/powerpoint/2010/main" val="1880669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DF61EA0F-A667-4B49-8422-0062BC55E249}" type="slidenum">
              <a:rPr lang="en-US" smtClean="0"/>
              <a:t>29</a:t>
            </a:fld>
            <a:endParaRPr lang="en-US"/>
          </a:p>
        </p:txBody>
      </p:sp>
    </p:spTree>
    <p:extLst>
      <p:ext uri="{BB962C8B-B14F-4D97-AF65-F5344CB8AC3E}">
        <p14:creationId xmlns:p14="http://schemas.microsoft.com/office/powerpoint/2010/main" val="2301127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gn="r" defTabSz="914400">
              <a:buNone/>
            </a:pPr>
            <a:fld id="{DF61EA0F-A667-4B49-8422-0062BC55E249}" type="slidenum">
              <a:rPr lang="en-US" sz="1200" b="0" i="0">
                <a:latin typeface="Calibri"/>
                <a:ea typeface="+mn-ea"/>
                <a:cs typeface="+mn-cs"/>
              </a:rPr>
              <a:t>31</a:t>
            </a:fld>
            <a:endParaRPr lang="en-US" sz="1200" b="0" i="0">
              <a:latin typeface="Calibri"/>
              <a:ea typeface="+mn-ea"/>
              <a:cs typeface="+mn-cs"/>
            </a:endParaRPr>
          </a:p>
        </p:txBody>
      </p:sp>
    </p:spTree>
    <p:extLst>
      <p:ext uri="{BB962C8B-B14F-4D97-AF65-F5344CB8AC3E}">
        <p14:creationId xmlns:p14="http://schemas.microsoft.com/office/powerpoint/2010/main" val="211615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egnaposto immagine diapositiva 1"/>
          <p:cNvSpPr>
            <a:spLocks noGrp="1" noRot="1" noChangeAspect="1" noTextEdit="1"/>
          </p:cNvSpPr>
          <p:nvPr>
            <p:ph type="sldImg"/>
          </p:nvPr>
        </p:nvSpPr>
        <p:spPr>
          <a:xfrm>
            <a:off x="139700" y="768350"/>
            <a:ext cx="6819900" cy="3836988"/>
          </a:xfrm>
          <a:ln/>
        </p:spPr>
      </p:sp>
      <p:sp>
        <p:nvSpPr>
          <p:cNvPr id="192515" name="Segnaposto not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it-IT" dirty="0" smtClean="0">
                <a:latin typeface="Arial" panose="020B0604020202020204" pitchFamily="34" charset="0"/>
              </a:rPr>
              <a:t>New England Patriots and Breaking Bad fans have a decision to make on Sunday night. The </a:t>
            </a:r>
            <a:r>
              <a:rPr lang="en-US" altLang="it-IT" b="1" dirty="0" smtClean="0">
                <a:latin typeface="Arial" panose="020B0604020202020204" pitchFamily="34" charset="0"/>
              </a:rPr>
              <a:t>Patriots-Falcons game </a:t>
            </a:r>
            <a:r>
              <a:rPr lang="en-US" altLang="it-IT" dirty="0" smtClean="0">
                <a:latin typeface="Arial" panose="020B0604020202020204" pitchFamily="34" charset="0"/>
              </a:rPr>
              <a:t>starts at 8:30 p.m. ET and the final Breaking Bad episode starts at 9 p.m. ET.</a:t>
            </a:r>
          </a:p>
          <a:p>
            <a:r>
              <a:rPr lang="en-US" altLang="it-IT" dirty="0" smtClean="0">
                <a:latin typeface="Arial" panose="020B0604020202020204" pitchFamily="34" charset="0"/>
              </a:rPr>
              <a:t>2013 via </a:t>
            </a:r>
            <a:r>
              <a:rPr lang="en-US" altLang="it-IT" dirty="0" smtClean="0">
                <a:latin typeface="Arial" panose="020B0604020202020204" pitchFamily="34" charset="0"/>
              </a:rPr>
              <a:t>twitter</a:t>
            </a:r>
            <a:endParaRPr lang="en-US" altLang="it-IT" dirty="0" smtClean="0">
              <a:latin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effectLst/>
              </a:rPr>
              <a:t>This writer has no choice but to watch the Patriots live, try to avoid spoilers until midnight, then see what becomes of Walter White and Jesse </a:t>
            </a:r>
            <a:r>
              <a:rPr lang="en-US" dirty="0" err="1" smtClean="0">
                <a:effectLst/>
              </a:rPr>
              <a:t>Pinkman</a:t>
            </a:r>
            <a:r>
              <a:rPr lang="en-US" dirty="0" smtClean="0">
                <a:effectLst/>
              </a:rPr>
              <a:t>.</a:t>
            </a:r>
            <a:r>
              <a:rPr lang="en-US" altLang="it-IT" dirty="0" smtClean="0">
                <a:latin typeface="Arial" panose="020B0604020202020204" pitchFamily="34" charset="0"/>
              </a:rPr>
              <a:t/>
            </a:r>
            <a:br>
              <a:rPr lang="en-US" altLang="it-IT" dirty="0" smtClean="0">
                <a:latin typeface="Arial" panose="020B0604020202020204" pitchFamily="34" charset="0"/>
              </a:rPr>
            </a:br>
            <a:endParaRPr lang="it-IT" altLang="it-IT" dirty="0" smtClean="0">
              <a:latin typeface="Arial" panose="020B0604020202020204" pitchFamily="34" charset="0"/>
            </a:endParaRPr>
          </a:p>
          <a:p>
            <a:endParaRPr lang="it-IT" altLang="it-IT" dirty="0" smtClean="0">
              <a:latin typeface="Arial" panose="020B0604020202020204" pitchFamily="34" charset="0"/>
            </a:endParaRPr>
          </a:p>
        </p:txBody>
      </p:sp>
      <p:sp>
        <p:nvSpPr>
          <p:cNvPr id="192516" name="Segnaposto numero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Verdana" panose="020B0604030504040204" pitchFamily="34" charset="0"/>
              </a:defRPr>
            </a:lvl1pPr>
            <a:lvl2pPr marL="742950" indent="-285750" defTabSz="990600">
              <a:defRPr>
                <a:solidFill>
                  <a:schemeClr val="tx1"/>
                </a:solidFill>
                <a:latin typeface="Verdana" panose="020B0604030504040204" pitchFamily="34" charset="0"/>
              </a:defRPr>
            </a:lvl2pPr>
            <a:lvl3pPr marL="1143000" indent="-228600" defTabSz="990600">
              <a:defRPr>
                <a:solidFill>
                  <a:schemeClr val="tx1"/>
                </a:solidFill>
                <a:latin typeface="Verdana" panose="020B0604030504040204" pitchFamily="34" charset="0"/>
              </a:defRPr>
            </a:lvl3pPr>
            <a:lvl4pPr marL="1600200" indent="-228600" defTabSz="990600">
              <a:defRPr>
                <a:solidFill>
                  <a:schemeClr val="tx1"/>
                </a:solidFill>
                <a:latin typeface="Verdana" panose="020B0604030504040204" pitchFamily="34" charset="0"/>
              </a:defRPr>
            </a:lvl4pPr>
            <a:lvl5pPr marL="2057400" indent="-228600" defTabSz="990600">
              <a:defRPr>
                <a:solidFill>
                  <a:schemeClr val="tx1"/>
                </a:solidFill>
                <a:latin typeface="Verdana" panose="020B0604030504040204" pitchFamily="34" charset="0"/>
              </a:defRPr>
            </a:lvl5pPr>
            <a:lvl6pPr marL="2514600" indent="-228600" defTabSz="990600" eaLnBrk="0" fontAlgn="base" hangingPunct="0">
              <a:spcBef>
                <a:spcPct val="0"/>
              </a:spcBef>
              <a:spcAft>
                <a:spcPct val="0"/>
              </a:spcAft>
              <a:defRPr>
                <a:solidFill>
                  <a:schemeClr val="tx1"/>
                </a:solidFill>
                <a:latin typeface="Verdana" panose="020B0604030504040204" pitchFamily="34" charset="0"/>
              </a:defRPr>
            </a:lvl6pPr>
            <a:lvl7pPr marL="2971800" indent="-228600" defTabSz="990600" eaLnBrk="0" fontAlgn="base" hangingPunct="0">
              <a:spcBef>
                <a:spcPct val="0"/>
              </a:spcBef>
              <a:spcAft>
                <a:spcPct val="0"/>
              </a:spcAft>
              <a:defRPr>
                <a:solidFill>
                  <a:schemeClr val="tx1"/>
                </a:solidFill>
                <a:latin typeface="Verdana" panose="020B0604030504040204" pitchFamily="34" charset="0"/>
              </a:defRPr>
            </a:lvl7pPr>
            <a:lvl8pPr marL="3429000" indent="-228600" defTabSz="990600" eaLnBrk="0" fontAlgn="base" hangingPunct="0">
              <a:spcBef>
                <a:spcPct val="0"/>
              </a:spcBef>
              <a:spcAft>
                <a:spcPct val="0"/>
              </a:spcAft>
              <a:defRPr>
                <a:solidFill>
                  <a:schemeClr val="tx1"/>
                </a:solidFill>
                <a:latin typeface="Verdana" panose="020B0604030504040204" pitchFamily="34" charset="0"/>
              </a:defRPr>
            </a:lvl8pPr>
            <a:lvl9pPr marL="3886200" indent="-228600" defTabSz="990600" eaLnBrk="0" fontAlgn="base" hangingPunct="0">
              <a:spcBef>
                <a:spcPct val="0"/>
              </a:spcBef>
              <a:spcAft>
                <a:spcPct val="0"/>
              </a:spcAft>
              <a:defRPr>
                <a:solidFill>
                  <a:schemeClr val="tx1"/>
                </a:solidFill>
                <a:latin typeface="Verdana" panose="020B0604030504040204" pitchFamily="34" charset="0"/>
              </a:defRPr>
            </a:lvl9pPr>
          </a:lstStyle>
          <a:p>
            <a:fld id="{15BE025A-F127-4547-99B9-4AB75A50D4B1}" type="slidenum">
              <a:rPr lang="it-IT" altLang="it-IT" smtClean="0">
                <a:latin typeface="Arial" panose="020B0604020202020204" pitchFamily="34" charset="0"/>
              </a:rPr>
              <a:pPr/>
              <a:t>2</a:t>
            </a:fld>
            <a:endParaRPr lang="it-IT" altLang="it-IT" smtClean="0">
              <a:latin typeface="Arial" panose="020B0604020202020204" pitchFamily="34" charset="0"/>
            </a:endParaRPr>
          </a:p>
        </p:txBody>
      </p:sp>
    </p:spTree>
    <p:extLst>
      <p:ext uri="{BB962C8B-B14F-4D97-AF65-F5344CB8AC3E}">
        <p14:creationId xmlns:p14="http://schemas.microsoft.com/office/powerpoint/2010/main" val="4218384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defTabSz="9906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906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906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90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1ADFA86-A06B-4834-8ECC-1C11CB1F1D8B}" type="slidenum">
              <a:rPr lang="it-IT" altLang="it-IT" sz="1300" smtClean="0"/>
              <a:pPr>
                <a:spcBef>
                  <a:spcPct val="0"/>
                </a:spcBef>
              </a:pPr>
              <a:t>3</a:t>
            </a:fld>
            <a:endParaRPr lang="it-IT" altLang="it-IT" sz="1300" smtClean="0"/>
          </a:p>
        </p:txBody>
      </p:sp>
      <p:sp>
        <p:nvSpPr>
          <p:cNvPr id="244739" name="Rectangle 2"/>
          <p:cNvSpPr>
            <a:spLocks noGrp="1" noRot="1" noChangeAspect="1" noChangeArrowheads="1" noTextEdit="1"/>
          </p:cNvSpPr>
          <p:nvPr>
            <p:ph type="sldImg"/>
          </p:nvPr>
        </p:nvSpPr>
        <p:spPr>
          <a:xfrm>
            <a:off x="1398588" y="608013"/>
            <a:ext cx="4303712" cy="2420937"/>
          </a:xfrm>
          <a:ln/>
        </p:spPr>
      </p:sp>
      <p:sp>
        <p:nvSpPr>
          <p:cNvPr id="244740" name="Rectangle 3"/>
          <p:cNvSpPr>
            <a:spLocks noGrp="1" noChangeArrowheads="1"/>
          </p:cNvSpPr>
          <p:nvPr>
            <p:ph type="body" idx="1"/>
          </p:nvPr>
        </p:nvSpPr>
        <p:spPr>
          <a:xfrm>
            <a:off x="947738" y="3268663"/>
            <a:ext cx="5203825" cy="6199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it-IT" altLang="it-IT" i="1" dirty="0" err="1" smtClean="0">
                <a:latin typeface="Arial" panose="020B0604020202020204" pitchFamily="34" charset="0"/>
              </a:rPr>
              <a:t>Heisenberg</a:t>
            </a:r>
            <a:r>
              <a:rPr lang="it-IT" altLang="it-IT" i="1" dirty="0" smtClean="0">
                <a:latin typeface="Arial" panose="020B0604020202020204" pitchFamily="34" charset="0"/>
              </a:rPr>
              <a:t> è il nome del premio Nobel per la Fisica del 1932 e lo </a:t>
            </a:r>
            <a:r>
              <a:rPr lang="it-IT" altLang="it-IT" b="1" i="1" dirty="0" smtClean="0">
                <a:latin typeface="Arial" panose="020B0604020202020204" pitchFamily="34" charset="0"/>
              </a:rPr>
              <a:t>pseudonimo del personaggio</a:t>
            </a:r>
            <a:r>
              <a:rPr lang="it-IT" altLang="it-IT" i="1" dirty="0" smtClean="0">
                <a:latin typeface="Arial" panose="020B0604020202020204" pitchFamily="34" charset="0"/>
              </a:rPr>
              <a:t> che ha reso Breaking </a:t>
            </a:r>
            <a:r>
              <a:rPr lang="it-IT" altLang="it-IT" i="1" dirty="0" err="1" smtClean="0">
                <a:latin typeface="Arial" panose="020B0604020202020204" pitchFamily="34" charset="0"/>
              </a:rPr>
              <a:t>Bad</a:t>
            </a:r>
            <a:r>
              <a:rPr lang="it-IT" altLang="it-IT" i="1" dirty="0" smtClean="0">
                <a:latin typeface="Arial" panose="020B0604020202020204" pitchFamily="34" charset="0"/>
              </a:rPr>
              <a:t> una celebre serie tv</a:t>
            </a:r>
          </a:p>
          <a:p>
            <a:pPr eaLnBrk="1" hangingPunct="1"/>
            <a:r>
              <a:rPr lang="it-IT" altLang="it-IT" dirty="0" smtClean="0">
                <a:latin typeface="Arial" panose="020B0604020202020204" pitchFamily="34" charset="0"/>
              </a:rPr>
              <a:t>Nobel per la formulazione delle ipotesi alla base della meccanica quantistica, tra cui quella che lo ha reso celebre: </a:t>
            </a:r>
            <a:r>
              <a:rPr lang="it-IT" altLang="it-IT" dirty="0" smtClean="0">
                <a:latin typeface="Arial" panose="020B0604020202020204" pitchFamily="34" charset="0"/>
                <a:hlinkClick r:id="rId3"/>
              </a:rPr>
              <a:t>il principio di indeterminazione</a:t>
            </a:r>
            <a:r>
              <a:rPr lang="it-IT" altLang="it-IT" dirty="0" smtClean="0">
                <a:latin typeface="Arial" panose="020B0604020202020204" pitchFamily="34" charset="0"/>
              </a:rPr>
              <a:t>.</a:t>
            </a:r>
          </a:p>
        </p:txBody>
      </p:sp>
    </p:spTree>
    <p:extLst>
      <p:ext uri="{BB962C8B-B14F-4D97-AF65-F5344CB8AC3E}">
        <p14:creationId xmlns:p14="http://schemas.microsoft.com/office/powerpoint/2010/main" val="1734567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defTabSz="9906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906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906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90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1ADFA86-A06B-4834-8ECC-1C11CB1F1D8B}" type="slidenum">
              <a:rPr lang="it-IT" altLang="it-IT" sz="1300" smtClean="0"/>
              <a:pPr>
                <a:spcBef>
                  <a:spcPct val="0"/>
                </a:spcBef>
              </a:pPr>
              <a:t>4</a:t>
            </a:fld>
            <a:endParaRPr lang="it-IT" altLang="it-IT" sz="1300" smtClean="0"/>
          </a:p>
        </p:txBody>
      </p:sp>
      <p:sp>
        <p:nvSpPr>
          <p:cNvPr id="244739" name="Rectangle 2"/>
          <p:cNvSpPr>
            <a:spLocks noGrp="1" noRot="1" noChangeAspect="1" noChangeArrowheads="1" noTextEdit="1"/>
          </p:cNvSpPr>
          <p:nvPr>
            <p:ph type="sldImg"/>
          </p:nvPr>
        </p:nvSpPr>
        <p:spPr>
          <a:xfrm>
            <a:off x="1398588" y="608013"/>
            <a:ext cx="4303712" cy="2420937"/>
          </a:xfrm>
          <a:ln/>
        </p:spPr>
      </p:sp>
      <p:sp>
        <p:nvSpPr>
          <p:cNvPr id="244740" name="Rectangle 3"/>
          <p:cNvSpPr>
            <a:spLocks noGrp="1" noChangeArrowheads="1"/>
          </p:cNvSpPr>
          <p:nvPr>
            <p:ph type="body" idx="1"/>
          </p:nvPr>
        </p:nvSpPr>
        <p:spPr>
          <a:xfrm>
            <a:off x="947738" y="3268663"/>
            <a:ext cx="5203825" cy="6199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dirty="0" smtClean="0">
              <a:latin typeface="Arial" panose="020B0604020202020204" pitchFamily="34" charset="0"/>
            </a:endParaRPr>
          </a:p>
        </p:txBody>
      </p:sp>
    </p:spTree>
    <p:extLst>
      <p:ext uri="{BB962C8B-B14F-4D97-AF65-F5344CB8AC3E}">
        <p14:creationId xmlns:p14="http://schemas.microsoft.com/office/powerpoint/2010/main" val="2618756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defTabSz="9906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906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906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90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036DC6A-6BCE-4C0E-802B-555AB705C8FE}" type="slidenum">
              <a:rPr lang="it-IT" altLang="it-IT" sz="1300" smtClean="0"/>
              <a:pPr>
                <a:spcBef>
                  <a:spcPct val="0"/>
                </a:spcBef>
              </a:pPr>
              <a:t>6</a:t>
            </a:fld>
            <a:endParaRPr lang="it-IT" altLang="it-IT" sz="1300" smtClean="0"/>
          </a:p>
        </p:txBody>
      </p:sp>
      <p:sp>
        <p:nvSpPr>
          <p:cNvPr id="246787" name="Rectangle 2"/>
          <p:cNvSpPr>
            <a:spLocks noGrp="1" noRot="1" noChangeAspect="1" noChangeArrowheads="1" noTextEdit="1"/>
          </p:cNvSpPr>
          <p:nvPr>
            <p:ph type="sldImg"/>
          </p:nvPr>
        </p:nvSpPr>
        <p:spPr>
          <a:xfrm>
            <a:off x="1398588" y="608013"/>
            <a:ext cx="4303712" cy="2420937"/>
          </a:xfrm>
          <a:ln/>
        </p:spPr>
      </p:sp>
      <p:sp>
        <p:nvSpPr>
          <p:cNvPr id="246788" name="Rectangle 3"/>
          <p:cNvSpPr>
            <a:spLocks noGrp="1" noChangeArrowheads="1"/>
          </p:cNvSpPr>
          <p:nvPr>
            <p:ph type="body" idx="1"/>
          </p:nvPr>
        </p:nvSpPr>
        <p:spPr>
          <a:xfrm>
            <a:off x="947738" y="3268663"/>
            <a:ext cx="5203825" cy="6199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it-IT" altLang="it-IT" dirty="0" smtClean="0">
                <a:latin typeface="Arial" panose="020B0604020202020204" pitchFamily="34" charset="0"/>
              </a:rPr>
              <a:t>Wikipedia: La + grande enciclopedia mai costruita, ottenuta dal contributo di molteplici soggetti attivi</a:t>
            </a:r>
          </a:p>
          <a:p>
            <a:pPr eaLnBrk="1" hangingPunct="1"/>
            <a:r>
              <a:rPr lang="it-IT" altLang="it-IT" dirty="0" smtClean="0">
                <a:latin typeface="Arial" panose="020B0604020202020204" pitchFamily="34" charset="0"/>
              </a:rPr>
              <a:t>È pensata per lo human consumer, human </a:t>
            </a:r>
            <a:r>
              <a:rPr lang="it-IT" altLang="it-IT" dirty="0" err="1" smtClean="0">
                <a:latin typeface="Arial" panose="020B0604020202020204" pitchFamily="34" charset="0"/>
              </a:rPr>
              <a:t>user</a:t>
            </a:r>
            <a:r>
              <a:rPr lang="it-IT" altLang="it-IT" dirty="0" smtClean="0">
                <a:latin typeface="Arial" panose="020B0604020202020204" pitchFamily="34" charset="0"/>
              </a:rPr>
              <a:t> </a:t>
            </a:r>
          </a:p>
          <a:p>
            <a:pPr eaLnBrk="1" hangingPunct="1"/>
            <a:r>
              <a:rPr lang="it-IT" altLang="it-IT" dirty="0" err="1" smtClean="0">
                <a:latin typeface="Arial" panose="020B0604020202020204" pitchFamily="34" charset="0"/>
              </a:rPr>
              <a:t>Dbpedia</a:t>
            </a:r>
            <a:r>
              <a:rPr lang="it-IT" altLang="it-IT" dirty="0" smtClean="0">
                <a:latin typeface="Arial" panose="020B0604020202020204" pitchFamily="34" charset="0"/>
              </a:rPr>
              <a:t>: The </a:t>
            </a:r>
            <a:r>
              <a:rPr lang="it-IT" altLang="it-IT" b="1" dirty="0" smtClean="0">
                <a:latin typeface="Arial" panose="020B0604020202020204" pitchFamily="34" charset="0"/>
              </a:rPr>
              <a:t>machine </a:t>
            </a:r>
            <a:r>
              <a:rPr lang="it-IT" altLang="it-IT" b="1" dirty="0" err="1" smtClean="0">
                <a:latin typeface="Arial" panose="020B0604020202020204" pitchFamily="34" charset="0"/>
              </a:rPr>
              <a:t>readable</a:t>
            </a:r>
            <a:r>
              <a:rPr lang="it-IT" altLang="it-IT" b="1" dirty="0" smtClean="0">
                <a:latin typeface="Arial" panose="020B0604020202020204" pitchFamily="34" charset="0"/>
              </a:rPr>
              <a:t> </a:t>
            </a:r>
            <a:r>
              <a:rPr lang="it-IT" altLang="it-IT" b="1" dirty="0" err="1" smtClean="0">
                <a:latin typeface="Arial" panose="020B0604020202020204" pitchFamily="34" charset="0"/>
              </a:rPr>
              <a:t>version</a:t>
            </a:r>
            <a:r>
              <a:rPr lang="it-IT" altLang="it-IT" b="1" dirty="0" smtClean="0">
                <a:latin typeface="Arial" panose="020B0604020202020204" pitchFamily="34" charset="0"/>
              </a:rPr>
              <a:t> di </a:t>
            </a:r>
            <a:r>
              <a:rPr lang="it-IT" altLang="it-IT" b="1" dirty="0" err="1" smtClean="0">
                <a:latin typeface="Arial" panose="020B0604020202020204" pitchFamily="34" charset="0"/>
              </a:rPr>
              <a:t>wikipeda</a:t>
            </a:r>
            <a:endParaRPr lang="it-IT" altLang="it-IT" b="1" dirty="0" smtClean="0">
              <a:latin typeface="Arial" panose="020B0604020202020204" pitchFamily="34" charset="0"/>
            </a:endParaRPr>
          </a:p>
          <a:p>
            <a:pPr eaLnBrk="1" hangingPunct="1"/>
            <a:r>
              <a:rPr lang="it-IT" altLang="it-IT" dirty="0" smtClean="0">
                <a:latin typeface="Arial" panose="020B0604020202020204" pitchFamily="34" charset="0"/>
              </a:rPr>
              <a:t>In </a:t>
            </a:r>
            <a:r>
              <a:rPr lang="it-IT" altLang="it-IT" dirty="0" err="1" smtClean="0">
                <a:latin typeface="Arial" panose="020B0604020202020204" pitchFamily="34" charset="0"/>
              </a:rPr>
              <a:t>wikipedia</a:t>
            </a:r>
            <a:r>
              <a:rPr lang="it-IT" altLang="it-IT" dirty="0" smtClean="0">
                <a:latin typeface="Arial" panose="020B0604020202020204" pitchFamily="34" charset="0"/>
              </a:rPr>
              <a:t> per certe risorse (location, personaggi, …) c’è un box descrittivo: </a:t>
            </a:r>
            <a:r>
              <a:rPr lang="it-IT" altLang="it-IT" dirty="0" err="1" smtClean="0">
                <a:latin typeface="Arial" panose="020B0604020202020204" pitchFamily="34" charset="0"/>
              </a:rPr>
              <a:t>infobox</a:t>
            </a:r>
            <a:r>
              <a:rPr lang="it-IT" altLang="it-IT" dirty="0" smtClean="0">
                <a:latin typeface="Arial" panose="020B0604020202020204" pitchFamily="34" charset="0"/>
              </a:rPr>
              <a:t>, una specie di tabella dove compare un sunto delle informazioni sulla risorsa. Es: per ogni persona, il box contiene le stesse righe descrittive, le stesse info</a:t>
            </a:r>
          </a:p>
        </p:txBody>
      </p:sp>
    </p:spTree>
    <p:extLst>
      <p:ext uri="{BB962C8B-B14F-4D97-AF65-F5344CB8AC3E}">
        <p14:creationId xmlns:p14="http://schemas.microsoft.com/office/powerpoint/2010/main" val="308083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defTabSz="9906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906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906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90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8E7F225-7B03-4D2F-ABB3-66877A326F00}" type="slidenum">
              <a:rPr lang="it-IT" altLang="it-IT" sz="1300" smtClean="0"/>
              <a:pPr>
                <a:spcBef>
                  <a:spcPct val="0"/>
                </a:spcBef>
              </a:pPr>
              <a:t>7</a:t>
            </a:fld>
            <a:endParaRPr lang="it-IT" altLang="it-IT" sz="1300" smtClean="0"/>
          </a:p>
        </p:txBody>
      </p:sp>
      <p:sp>
        <p:nvSpPr>
          <p:cNvPr id="248835" name="Rectangle 2"/>
          <p:cNvSpPr>
            <a:spLocks noGrp="1" noRot="1" noChangeAspect="1" noChangeArrowheads="1" noTextEdit="1"/>
          </p:cNvSpPr>
          <p:nvPr>
            <p:ph type="sldImg"/>
          </p:nvPr>
        </p:nvSpPr>
        <p:spPr>
          <a:xfrm>
            <a:off x="1398588" y="608013"/>
            <a:ext cx="4303712" cy="2420937"/>
          </a:xfrm>
          <a:ln/>
        </p:spPr>
      </p:sp>
      <p:sp>
        <p:nvSpPr>
          <p:cNvPr id="248836" name="Rectangle 3"/>
          <p:cNvSpPr>
            <a:spLocks noGrp="1" noChangeArrowheads="1"/>
          </p:cNvSpPr>
          <p:nvPr>
            <p:ph type="body" idx="1"/>
          </p:nvPr>
        </p:nvSpPr>
        <p:spPr>
          <a:xfrm>
            <a:off x="947738" y="3268663"/>
            <a:ext cx="5203825" cy="6199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368059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defTabSz="9906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906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906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90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F9AD299-26EC-448E-953A-B056397A38B9}" type="slidenum">
              <a:rPr lang="it-IT" altLang="it-IT" sz="1300" smtClean="0"/>
              <a:pPr>
                <a:spcBef>
                  <a:spcPct val="0"/>
                </a:spcBef>
              </a:pPr>
              <a:t>8</a:t>
            </a:fld>
            <a:endParaRPr lang="it-IT" altLang="it-IT" sz="1300" smtClean="0"/>
          </a:p>
        </p:txBody>
      </p:sp>
      <p:sp>
        <p:nvSpPr>
          <p:cNvPr id="250883" name="Rectangle 2"/>
          <p:cNvSpPr>
            <a:spLocks noGrp="1" noRot="1" noChangeAspect="1" noChangeArrowheads="1" noTextEdit="1"/>
          </p:cNvSpPr>
          <p:nvPr>
            <p:ph type="sldImg"/>
          </p:nvPr>
        </p:nvSpPr>
        <p:spPr>
          <a:xfrm>
            <a:off x="1398588" y="608013"/>
            <a:ext cx="4303712" cy="2420937"/>
          </a:xfrm>
          <a:ln/>
        </p:spPr>
      </p:sp>
      <p:sp>
        <p:nvSpPr>
          <p:cNvPr id="250884" name="Rectangle 3"/>
          <p:cNvSpPr>
            <a:spLocks noGrp="1" noChangeArrowheads="1"/>
          </p:cNvSpPr>
          <p:nvPr>
            <p:ph type="body" idx="1"/>
          </p:nvPr>
        </p:nvSpPr>
        <p:spPr>
          <a:xfrm>
            <a:off x="947738" y="3268663"/>
            <a:ext cx="5203825" cy="6199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dirty="0" smtClean="0">
              <a:latin typeface="Arial" panose="020B0604020202020204" pitchFamily="34" charset="0"/>
            </a:endParaRPr>
          </a:p>
        </p:txBody>
      </p:sp>
    </p:spTree>
    <p:extLst>
      <p:ext uri="{BB962C8B-B14F-4D97-AF65-F5344CB8AC3E}">
        <p14:creationId xmlns:p14="http://schemas.microsoft.com/office/powerpoint/2010/main" val="670020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defTabSz="9906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906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906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90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D2B9F3-3A3B-4F73-AD49-0D29C7321608}" type="slidenum">
              <a:rPr lang="it-IT" altLang="it-IT" sz="1300" smtClean="0"/>
              <a:pPr>
                <a:spcBef>
                  <a:spcPct val="0"/>
                </a:spcBef>
              </a:pPr>
              <a:t>9</a:t>
            </a:fld>
            <a:endParaRPr lang="it-IT" altLang="it-IT" sz="1300" smtClean="0"/>
          </a:p>
        </p:txBody>
      </p:sp>
      <p:sp>
        <p:nvSpPr>
          <p:cNvPr id="252931" name="Rectangle 2"/>
          <p:cNvSpPr>
            <a:spLocks noGrp="1" noRot="1" noChangeAspect="1" noChangeArrowheads="1" noTextEdit="1"/>
          </p:cNvSpPr>
          <p:nvPr>
            <p:ph type="sldImg"/>
          </p:nvPr>
        </p:nvSpPr>
        <p:spPr>
          <a:xfrm>
            <a:off x="1398588" y="608013"/>
            <a:ext cx="4303712" cy="2420937"/>
          </a:xfrm>
          <a:ln/>
        </p:spPr>
      </p:sp>
      <p:sp>
        <p:nvSpPr>
          <p:cNvPr id="252932" name="Rectangle 3"/>
          <p:cNvSpPr>
            <a:spLocks noGrp="1" noChangeArrowheads="1"/>
          </p:cNvSpPr>
          <p:nvPr>
            <p:ph type="body" idx="1"/>
          </p:nvPr>
        </p:nvSpPr>
        <p:spPr>
          <a:xfrm>
            <a:off x="947738" y="3268663"/>
            <a:ext cx="5203825" cy="6199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613857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defTabSz="9906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906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906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90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FE3A20F-250B-46F6-9FB9-43B2B4CF5A6E}" type="slidenum">
              <a:rPr lang="it-IT" altLang="it-IT" sz="1300" smtClean="0"/>
              <a:pPr>
                <a:spcBef>
                  <a:spcPct val="0"/>
                </a:spcBef>
              </a:pPr>
              <a:t>10</a:t>
            </a:fld>
            <a:endParaRPr lang="it-IT" altLang="it-IT" sz="1300" smtClean="0"/>
          </a:p>
        </p:txBody>
      </p:sp>
      <p:sp>
        <p:nvSpPr>
          <p:cNvPr id="254979" name="Rectangle 2"/>
          <p:cNvSpPr>
            <a:spLocks noGrp="1" noRot="1" noChangeAspect="1" noChangeArrowheads="1" noTextEdit="1"/>
          </p:cNvSpPr>
          <p:nvPr>
            <p:ph type="sldImg"/>
          </p:nvPr>
        </p:nvSpPr>
        <p:spPr>
          <a:xfrm>
            <a:off x="1398588" y="608013"/>
            <a:ext cx="4303712" cy="2420937"/>
          </a:xfrm>
          <a:ln/>
        </p:spPr>
      </p:sp>
      <p:sp>
        <p:nvSpPr>
          <p:cNvPr id="254980" name="Rectangle 3"/>
          <p:cNvSpPr>
            <a:spLocks noGrp="1" noChangeArrowheads="1"/>
          </p:cNvSpPr>
          <p:nvPr>
            <p:ph type="body" idx="1"/>
          </p:nvPr>
        </p:nvSpPr>
        <p:spPr>
          <a:xfrm>
            <a:off x="947738" y="3268663"/>
            <a:ext cx="5203825" cy="6199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it-IT" altLang="it-IT" smtClean="0">
                <a:latin typeface="Arial" panose="020B0604020202020204" pitchFamily="34" charset="0"/>
              </a:rPr>
              <a:t>Non dobbiamo solo essere capaci di rappresentare conoscenza (come fatto fino ad ora) dobbiamo anche fare retrieve knowledge e quindi ci serve un query language e quello standardizzato dal w3c è sparql</a:t>
            </a:r>
          </a:p>
        </p:txBody>
      </p:sp>
    </p:spTree>
    <p:extLst>
      <p:ext uri="{BB962C8B-B14F-4D97-AF65-F5344CB8AC3E}">
        <p14:creationId xmlns:p14="http://schemas.microsoft.com/office/powerpoint/2010/main" val="237522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7" name="Rectangle 6"/>
          <p:cNvSpPr/>
          <p:nvPr/>
        </p:nvSpPr>
        <p:spPr>
          <a:xfrm>
            <a:off x="0" y="0"/>
            <a:ext cx="121920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838200" y="2061006"/>
            <a:ext cx="10515600" cy="2387600"/>
          </a:xfrm>
        </p:spPr>
        <p:txBody>
          <a:bodyPr anchor="b">
            <a:normAutofit/>
          </a:bodyPr>
          <a:lstStyle>
            <a:lvl1pPr algn="l">
              <a:defRPr sz="5400">
                <a:solidFill>
                  <a:schemeClr val="bg1"/>
                </a:solidFill>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838202" y="5110609"/>
            <a:ext cx="6705599" cy="1137793"/>
          </a:xfrm>
        </p:spPr>
        <p:txBody>
          <a:bodyPr>
            <a:normAutofit/>
          </a:bodyPr>
          <a:lstStyle>
            <a:lvl1pPr marL="0" indent="0" algn="l">
              <a:lnSpc>
                <a:spcPct val="150000"/>
              </a:lnSpc>
              <a:spcBef>
                <a:spcPts val="600"/>
              </a:spcBef>
              <a:buNone/>
              <a:defRPr sz="2800">
                <a:solidFill>
                  <a:srgbClr val="D2472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‹N›</a:t>
            </a:fld>
            <a:endParaRPr lang="en-US"/>
          </a:p>
        </p:txBody>
      </p:sp>
      <p:sp>
        <p:nvSpPr>
          <p:cNvPr id="8" name="Rectangle 7"/>
          <p:cNvSpPr/>
          <p:nvPr userDrawn="1"/>
        </p:nvSpPr>
        <p:spPr>
          <a:xfrm>
            <a:off x="0" y="0"/>
            <a:ext cx="12192000" cy="486646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71854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it-IT" smtClean="0"/>
              <a:t>Fare clic per modificare lo stile del titolo</a:t>
            </a:r>
            <a:endParaRPr lang="en-US"/>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‹N›</a:t>
            </a:fld>
            <a:endParaRPr lang="en-US"/>
          </a:p>
        </p:txBody>
      </p:sp>
      <p:sp>
        <p:nvSpPr>
          <p:cNvPr id="8" name="Rectangle 7"/>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596921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7" name="Rectangle 6"/>
          <p:cNvSpPr/>
          <p:nvPr/>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Vertical Title 1"/>
          <p:cNvSpPr>
            <a:spLocks noGrp="1"/>
          </p:cNvSpPr>
          <p:nvPr>
            <p:ph type="title" orient="vert"/>
          </p:nvPr>
        </p:nvSpPr>
        <p:spPr>
          <a:xfrm>
            <a:off x="10215419" y="365125"/>
            <a:ext cx="1819564" cy="5811838"/>
          </a:xfrm>
        </p:spPr>
        <p:txBody>
          <a:bodyPr vert="eaVert" anchor="b">
            <a:normAutofit/>
          </a:bodyPr>
          <a:lstStyle>
            <a:lvl1pPr>
              <a:defRPr sz="3600">
                <a:solidFill>
                  <a:schemeClr val="bg1"/>
                </a:solidFill>
              </a:defRPr>
            </a:lvl1p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‹N›</a:t>
            </a:fld>
            <a:endParaRPr lang="en-US"/>
          </a:p>
        </p:txBody>
      </p:sp>
      <p:sp>
        <p:nvSpPr>
          <p:cNvPr id="8" name="Rectangle 7"/>
          <p:cNvSpPr/>
          <p:nvPr userDrawn="1"/>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02266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4434" y="0"/>
            <a:ext cx="10749367" cy="1208868"/>
          </a:xfrm>
        </p:spPr>
        <p:txBody>
          <a:bodyPr anchor="b">
            <a:normAutofit/>
          </a:bodyPr>
          <a:lstStyle>
            <a:lvl1pPr>
              <a:defRPr sz="3600">
                <a:solidFill>
                  <a:schemeClr val="bg1"/>
                </a:solidFill>
              </a:defRPr>
            </a:lvl1pPr>
          </a:lstStyle>
          <a:p>
            <a:r>
              <a:rPr lang="it-IT" smtClean="0"/>
              <a:t>Fare clic per modificare lo stile del titolo</a:t>
            </a:r>
            <a:endParaRPr lang="en-US" dirty="0"/>
          </a:p>
        </p:txBody>
      </p:sp>
      <p:sp>
        <p:nvSpPr>
          <p:cNvPr id="3" name="Content Placeholder 2"/>
          <p:cNvSpPr>
            <a:spLocks noGrp="1"/>
          </p:cNvSpPr>
          <p:nvPr>
            <p:ph idx="1"/>
          </p:nvPr>
        </p:nvSpPr>
        <p:spPr>
          <a:xfrm>
            <a:off x="838201" y="1825625"/>
            <a:ext cx="4167753" cy="4351338"/>
          </a:xfrm>
        </p:spPr>
        <p:txBody>
          <a:bodyPr>
            <a:normAutofit/>
          </a:bodyPr>
          <a:lstStyle>
            <a:lvl1pPr marL="0" indent="0">
              <a:lnSpc>
                <a:spcPct val="150000"/>
              </a:lnSpc>
              <a:spcAft>
                <a:spcPts val="1200"/>
              </a:spcAft>
              <a:buNone/>
              <a:defRPr sz="1600">
                <a:solidFill>
                  <a:schemeClr val="bg1">
                    <a:lumMod val="50000"/>
                  </a:schemeClr>
                </a:solidFill>
              </a:defRPr>
            </a:lvl1pPr>
            <a:lvl2pPr>
              <a:lnSpc>
                <a:spcPct val="150000"/>
              </a:lnSpc>
              <a:spcAft>
                <a:spcPts val="1200"/>
              </a:spcAft>
              <a:defRPr sz="1400">
                <a:solidFill>
                  <a:schemeClr val="bg1">
                    <a:lumMod val="50000"/>
                  </a:schemeClr>
                </a:solidFill>
              </a:defRPr>
            </a:lvl2pPr>
            <a:lvl3pPr>
              <a:lnSpc>
                <a:spcPct val="150000"/>
              </a:lnSpc>
              <a:spcAft>
                <a:spcPts val="1200"/>
              </a:spcAft>
              <a:defRPr sz="1200">
                <a:solidFill>
                  <a:schemeClr val="bg1">
                    <a:lumMod val="50000"/>
                  </a:schemeClr>
                </a:solidFill>
              </a:defRPr>
            </a:lvl3pPr>
            <a:lvl4pPr>
              <a:lnSpc>
                <a:spcPct val="150000"/>
              </a:lnSpc>
              <a:spcAft>
                <a:spcPts val="1200"/>
              </a:spcAft>
              <a:defRPr sz="1100">
                <a:solidFill>
                  <a:schemeClr val="bg1">
                    <a:lumMod val="50000"/>
                  </a:schemeClr>
                </a:solidFill>
              </a:defRPr>
            </a:lvl4pPr>
            <a:lvl5pPr>
              <a:lnSpc>
                <a:spcPct val="150000"/>
              </a:lnSpc>
              <a:spcAft>
                <a:spcPts val="1200"/>
              </a:spcAft>
              <a:defRPr sz="1100">
                <a:solidFill>
                  <a:schemeClr val="bg1">
                    <a:lumMod val="50000"/>
                  </a:schemeClr>
                </a:solidFill>
              </a:defRPr>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8BEEBAAA-29B5-4AF5-BC5F-7E580C29002D}" type="datetimeFigureOut">
              <a:rPr lang="en-US" smtClean="0"/>
              <a:t>6/22/2017</a:t>
            </a:fld>
            <a:endParaRPr lang="en-US"/>
          </a:p>
        </p:txBody>
      </p:sp>
      <p:sp>
        <p:nvSpPr>
          <p:cNvPr id="5" name="Footer Placeholder 4"/>
          <p:cNvSpPr>
            <a:spLocks noGrp="1"/>
          </p:cNvSpPr>
          <p:nvPr>
            <p:ph type="ftr" sz="quarter" idx="11"/>
          </p:nvPr>
        </p:nvSpPr>
        <p:spPr/>
        <p:txBody>
          <a:bodyPr/>
          <a:lstStyle>
            <a:lvl1pPr>
              <a:defRPr sz="1200"/>
            </a:lvl1pPr>
          </a:lstStyle>
          <a:p>
            <a:endParaRPr lang="it-IT" b="1" noProof="1" smtClean="0">
              <a:solidFill>
                <a:srgbClr val="C00000"/>
              </a:solidFill>
            </a:endParaRPr>
          </a:p>
        </p:txBody>
      </p:sp>
      <p:sp>
        <p:nvSpPr>
          <p:cNvPr id="6" name="Slide Number Placeholder 5"/>
          <p:cNvSpPr>
            <a:spLocks noGrp="1"/>
          </p:cNvSpPr>
          <p:nvPr>
            <p:ph type="sldNum" sz="quarter" idx="12"/>
          </p:nvPr>
        </p:nvSpPr>
        <p:spPr/>
        <p:txBody>
          <a:bodyPr/>
          <a:lstStyle/>
          <a:p>
            <a:fld id="{9860EDB8-5305-433F-BE41-D7A86D811DB3}" type="slidenum">
              <a:rPr lang="en-US" smtClean="0"/>
              <a:t>‹N›</a:t>
            </a:fld>
            <a:endParaRPr lang="en-US"/>
          </a:p>
        </p:txBody>
      </p:sp>
      <p:sp>
        <p:nvSpPr>
          <p:cNvPr id="8" name="Rectangle 7"/>
          <p:cNvSpPr/>
          <p:nvPr userDrawn="1"/>
        </p:nvSpPr>
        <p:spPr>
          <a:xfrm>
            <a:off x="0" y="0"/>
            <a:ext cx="12192000" cy="133285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33" descr="logocesena"/>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27560"/>
          <a:stretch>
            <a:fillRect/>
          </a:stretch>
        </p:blipFill>
        <p:spPr bwMode="auto">
          <a:xfrm>
            <a:off x="0" y="4436"/>
            <a:ext cx="1524000" cy="212811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836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7" name="Rectangle 6"/>
          <p:cNvSpPr/>
          <p:nvPr/>
        </p:nvSpPr>
        <p:spPr>
          <a:xfrm>
            <a:off x="5656882" y="1709738"/>
            <a:ext cx="6535119" cy="357518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838201" y="2402238"/>
            <a:ext cx="4508715" cy="2187227"/>
          </a:xfrm>
        </p:spPr>
        <p:txBody>
          <a:bodyPr anchor="ctr">
            <a:noAutofit/>
          </a:bodyPr>
          <a:lstStyle>
            <a:lvl1pPr algn="l">
              <a:defRPr sz="4800">
                <a:solidFill>
                  <a:srgbClr val="D24726"/>
                </a:solidFill>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323308" y="2402237"/>
            <a:ext cx="5269424" cy="2187226"/>
          </a:xfrm>
        </p:spPr>
        <p:txBody>
          <a:bodyPr anchor="ctr">
            <a:normAutofit/>
          </a:bodyPr>
          <a:lstStyle>
            <a:lvl1pPr marL="0" indent="0">
              <a:lnSpc>
                <a:spcPct val="150000"/>
              </a:lnSpc>
              <a:buNone/>
              <a:defRPr sz="2800">
                <a:solidFill>
                  <a:schemeClr val="bg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8BEEBAAA-29B5-4AF5-BC5F-7E580C29002D}" type="datetimeFigureOut">
              <a:rPr lang="en-US" smtClean="0"/>
              <a:t>6/22/2017</a:t>
            </a:fld>
            <a:endParaRPr lang="en-US"/>
          </a:p>
        </p:txBody>
      </p:sp>
      <p:sp>
        <p:nvSpPr>
          <p:cNvPr id="5" name="Footer Placeholder 4"/>
          <p:cNvSpPr>
            <a:spLocks noGrp="1"/>
          </p:cNvSpPr>
          <p:nvPr>
            <p:ph type="ftr" sz="quarter" idx="11"/>
          </p:nvPr>
        </p:nvSpPr>
        <p:spPr/>
        <p:txBody>
          <a:bodyPr/>
          <a:lstStyle>
            <a:lvl1pPr>
              <a:defRPr sz="1200"/>
            </a:lvl1pPr>
          </a:lstStyle>
          <a:p>
            <a:r>
              <a:rPr lang="it-IT" b="1" noProof="1" smtClean="0">
                <a:solidFill>
                  <a:srgbClr val="C00000"/>
                </a:solidFill>
              </a:rPr>
              <a:t>Prof.ssa Antonella Carbonaro</a:t>
            </a:r>
          </a:p>
          <a:p>
            <a:r>
              <a:rPr lang="it-IT" b="1" noProof="1" smtClean="0">
                <a:solidFill>
                  <a:srgbClr val="C00000"/>
                </a:solidFill>
              </a:rPr>
              <a:t>antonella.carbonaro@unibo.it</a:t>
            </a:r>
          </a:p>
        </p:txBody>
      </p:sp>
      <p:sp>
        <p:nvSpPr>
          <p:cNvPr id="6" name="Slide Number Placeholder 5"/>
          <p:cNvSpPr>
            <a:spLocks noGrp="1"/>
          </p:cNvSpPr>
          <p:nvPr>
            <p:ph type="sldNum" sz="quarter" idx="12"/>
          </p:nvPr>
        </p:nvSpPr>
        <p:spPr/>
        <p:txBody>
          <a:bodyPr/>
          <a:lstStyle/>
          <a:p>
            <a:fld id="{9860EDB8-5305-433F-BE41-D7A86D811DB3}" type="slidenum">
              <a:rPr lang="en-US" smtClean="0"/>
              <a:t>‹N›</a:t>
            </a:fld>
            <a:endParaRPr lang="en-US"/>
          </a:p>
        </p:txBody>
      </p:sp>
      <p:sp>
        <p:nvSpPr>
          <p:cNvPr id="8" name="Rectangle 7"/>
          <p:cNvSpPr/>
          <p:nvPr userDrawn="1"/>
        </p:nvSpPr>
        <p:spPr>
          <a:xfrm>
            <a:off x="5656882" y="1709738"/>
            <a:ext cx="6535119" cy="357518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33" descr="logocesena"/>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27560"/>
          <a:stretch>
            <a:fillRect/>
          </a:stretch>
        </p:blipFill>
        <p:spPr bwMode="auto">
          <a:xfrm>
            <a:off x="0" y="4436"/>
            <a:ext cx="1524000" cy="212811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65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Rectangle 7"/>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it-IT" smtClean="0"/>
              <a:t>Fare clic per modificare lo stile del titolo</a:t>
            </a:r>
            <a:endParaRPr lang="en-US" dirty="0"/>
          </a:p>
        </p:txBody>
      </p:sp>
      <p:sp>
        <p:nvSpPr>
          <p:cNvPr id="3" name="Content Placeholder 2"/>
          <p:cNvSpPr>
            <a:spLocks noGrp="1"/>
          </p:cNvSpPr>
          <p:nvPr>
            <p:ph sz="half" idx="1"/>
          </p:nvPr>
        </p:nvSpPr>
        <p:spPr>
          <a:xfrm>
            <a:off x="838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it-IT" smtClean="0"/>
              <a:t>Fare clic per modificare stili del testo dello schema</a:t>
            </a:r>
          </a:p>
          <a:p>
            <a:pPr marL="0" lvl="1" indent="0">
              <a:lnSpc>
                <a:spcPct val="150000"/>
              </a:lnSpc>
              <a:spcAft>
                <a:spcPts val="1200"/>
              </a:spcAft>
              <a:buNone/>
            </a:pPr>
            <a:r>
              <a:rPr lang="it-IT" smtClean="0"/>
              <a:t>Secondo livello</a:t>
            </a:r>
          </a:p>
          <a:p>
            <a:pPr marL="0" lvl="2" indent="0">
              <a:lnSpc>
                <a:spcPct val="150000"/>
              </a:lnSpc>
              <a:spcAft>
                <a:spcPts val="1200"/>
              </a:spcAft>
              <a:buNone/>
            </a:pPr>
            <a:r>
              <a:rPr lang="it-IT" smtClean="0"/>
              <a:t>Terzo livello</a:t>
            </a:r>
          </a:p>
          <a:p>
            <a:pPr marL="0" lvl="3" indent="0">
              <a:lnSpc>
                <a:spcPct val="150000"/>
              </a:lnSpc>
              <a:spcAft>
                <a:spcPts val="1200"/>
              </a:spcAft>
              <a:buNone/>
            </a:pPr>
            <a:r>
              <a:rPr lang="it-IT" smtClean="0"/>
              <a:t>Quarto livello</a:t>
            </a:r>
          </a:p>
          <a:p>
            <a:pPr marL="0" lvl="4" indent="0">
              <a:lnSpc>
                <a:spcPct val="150000"/>
              </a:lnSpc>
              <a:spcAft>
                <a:spcPts val="1200"/>
              </a:spcAft>
              <a:buNone/>
            </a:pPr>
            <a:r>
              <a:rPr lang="it-IT" smtClean="0"/>
              <a:t>Quinto livello</a:t>
            </a:r>
            <a:endParaRPr lang="en-US"/>
          </a:p>
        </p:txBody>
      </p:sp>
      <p:sp>
        <p:nvSpPr>
          <p:cNvPr id="4" name="Content Placeholder 3"/>
          <p:cNvSpPr>
            <a:spLocks noGrp="1"/>
          </p:cNvSpPr>
          <p:nvPr>
            <p:ph sz="half" idx="2"/>
          </p:nvPr>
        </p:nvSpPr>
        <p:spPr>
          <a:xfrm>
            <a:off x="6172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it-IT" smtClean="0"/>
              <a:t>Fare clic per modificare stili del testo dello schema</a:t>
            </a:r>
          </a:p>
          <a:p>
            <a:pPr marL="0" lvl="1" indent="0">
              <a:lnSpc>
                <a:spcPct val="150000"/>
              </a:lnSpc>
              <a:spcAft>
                <a:spcPts val="1200"/>
              </a:spcAft>
              <a:buNone/>
            </a:pPr>
            <a:r>
              <a:rPr lang="it-IT" smtClean="0"/>
              <a:t>Secondo livello</a:t>
            </a:r>
          </a:p>
          <a:p>
            <a:pPr marL="0" lvl="2" indent="0">
              <a:lnSpc>
                <a:spcPct val="150000"/>
              </a:lnSpc>
              <a:spcAft>
                <a:spcPts val="1200"/>
              </a:spcAft>
              <a:buNone/>
            </a:pPr>
            <a:r>
              <a:rPr lang="it-IT" smtClean="0"/>
              <a:t>Terzo livello</a:t>
            </a:r>
          </a:p>
          <a:p>
            <a:pPr marL="0" lvl="3" indent="0">
              <a:lnSpc>
                <a:spcPct val="150000"/>
              </a:lnSpc>
              <a:spcAft>
                <a:spcPts val="1200"/>
              </a:spcAft>
              <a:buNone/>
            </a:pPr>
            <a:r>
              <a:rPr lang="it-IT" smtClean="0"/>
              <a:t>Quarto livello</a:t>
            </a:r>
          </a:p>
          <a:p>
            <a:pPr marL="0" lvl="4" indent="0">
              <a:lnSpc>
                <a:spcPct val="150000"/>
              </a:lnSpc>
              <a:spcAft>
                <a:spcPts val="1200"/>
              </a:spcAft>
              <a:buNone/>
            </a:pPr>
            <a:r>
              <a:rPr lang="it-IT" smtClean="0"/>
              <a:t>Quinto livello</a:t>
            </a:r>
            <a:endParaRPr lang="en-US"/>
          </a:p>
        </p:txBody>
      </p:sp>
      <p:sp>
        <p:nvSpPr>
          <p:cNvPr id="5" name="Date Placeholder 4"/>
          <p:cNvSpPr>
            <a:spLocks noGrp="1"/>
          </p:cNvSpPr>
          <p:nvPr>
            <p:ph type="dt" sz="half" idx="10"/>
          </p:nvPr>
        </p:nvSpPr>
        <p:spPr/>
        <p:txBody>
          <a:bodyPr/>
          <a:lstStyle/>
          <a:p>
            <a:fld id="{8BEEBAAA-29B5-4AF5-BC5F-7E580C29002D}"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‹N›</a:t>
            </a:fld>
            <a:endParaRPr lang="en-US"/>
          </a:p>
        </p:txBody>
      </p:sp>
      <p:sp>
        <p:nvSpPr>
          <p:cNvPr id="9" name="Rectangle 8"/>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328223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Rectangle 9"/>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0"/>
            <a:ext cx="10737851" cy="1228436"/>
          </a:xfrm>
        </p:spPr>
        <p:txBody>
          <a:bodyPr anchor="b">
            <a:normAutofit/>
          </a:bodyPr>
          <a:lstStyle>
            <a:lvl1pPr>
              <a:defRPr sz="3600">
                <a:solidFill>
                  <a:schemeClr val="bg1"/>
                </a:solidFill>
              </a:defRPr>
            </a:lvl1pPr>
          </a:lstStyle>
          <a:p>
            <a:r>
              <a:rPr lang="it-IT" smtClean="0"/>
              <a:t>Fare clic per modificare lo stile del titolo</a:t>
            </a:r>
            <a:endParaRPr lang="en-US"/>
          </a:p>
        </p:txBody>
      </p:sp>
      <p:sp>
        <p:nvSpPr>
          <p:cNvPr id="3" name="Text Placeholder 2"/>
          <p:cNvSpPr>
            <a:spLocks noGrp="1"/>
          </p:cNvSpPr>
          <p:nvPr>
            <p:ph type="body" idx="1"/>
          </p:nvPr>
        </p:nvSpPr>
        <p:spPr>
          <a:xfrm>
            <a:off x="831851" y="1489075"/>
            <a:ext cx="5156200"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831851" y="2193927"/>
            <a:ext cx="5156200"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it-IT" smtClean="0"/>
              <a:t>Fare clic per modificare stili del testo dello schema</a:t>
            </a:r>
          </a:p>
          <a:p>
            <a:pPr marL="0" lvl="1" indent="0">
              <a:lnSpc>
                <a:spcPct val="150000"/>
              </a:lnSpc>
              <a:spcAft>
                <a:spcPts val="1200"/>
              </a:spcAft>
              <a:buNone/>
            </a:pPr>
            <a:r>
              <a:rPr lang="it-IT" smtClean="0"/>
              <a:t>Secondo livello</a:t>
            </a:r>
          </a:p>
          <a:p>
            <a:pPr marL="0" lvl="2" indent="0">
              <a:lnSpc>
                <a:spcPct val="150000"/>
              </a:lnSpc>
              <a:spcAft>
                <a:spcPts val="1200"/>
              </a:spcAft>
              <a:buNone/>
            </a:pPr>
            <a:r>
              <a:rPr lang="it-IT" smtClean="0"/>
              <a:t>Terzo livello</a:t>
            </a:r>
          </a:p>
          <a:p>
            <a:pPr marL="0" lvl="3" indent="0">
              <a:lnSpc>
                <a:spcPct val="150000"/>
              </a:lnSpc>
              <a:spcAft>
                <a:spcPts val="1200"/>
              </a:spcAft>
              <a:buNone/>
            </a:pPr>
            <a:r>
              <a:rPr lang="it-IT" smtClean="0"/>
              <a:t>Quarto livello</a:t>
            </a:r>
          </a:p>
          <a:p>
            <a:pPr marL="0" lvl="4" indent="0">
              <a:lnSpc>
                <a:spcPct val="150000"/>
              </a:lnSpc>
              <a:spcAft>
                <a:spcPts val="1200"/>
              </a:spcAft>
              <a:buNone/>
            </a:pPr>
            <a:r>
              <a:rPr lang="it-IT" smtClean="0"/>
              <a:t>Quinto livello</a:t>
            </a:r>
            <a:endParaRPr lang="en-US" dirty="0"/>
          </a:p>
        </p:txBody>
      </p:sp>
      <p:sp>
        <p:nvSpPr>
          <p:cNvPr id="5" name="Text Placeholder 4"/>
          <p:cNvSpPr>
            <a:spLocks noGrp="1"/>
          </p:cNvSpPr>
          <p:nvPr>
            <p:ph type="body" sz="quarter" idx="3"/>
          </p:nvPr>
        </p:nvSpPr>
        <p:spPr>
          <a:xfrm>
            <a:off x="6189664" y="1489075"/>
            <a:ext cx="5157787"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6189664" y="2193927"/>
            <a:ext cx="5157787"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it-IT" smtClean="0"/>
              <a:t>Fare clic per modificare stili del testo dello schema</a:t>
            </a:r>
          </a:p>
          <a:p>
            <a:pPr marL="0" lvl="1" indent="0">
              <a:lnSpc>
                <a:spcPct val="150000"/>
              </a:lnSpc>
              <a:spcAft>
                <a:spcPts val="1200"/>
              </a:spcAft>
              <a:buNone/>
            </a:pPr>
            <a:r>
              <a:rPr lang="it-IT" smtClean="0"/>
              <a:t>Secondo livello</a:t>
            </a:r>
          </a:p>
          <a:p>
            <a:pPr marL="0" lvl="2" indent="0">
              <a:lnSpc>
                <a:spcPct val="150000"/>
              </a:lnSpc>
              <a:spcAft>
                <a:spcPts val="1200"/>
              </a:spcAft>
              <a:buNone/>
            </a:pPr>
            <a:r>
              <a:rPr lang="it-IT" smtClean="0"/>
              <a:t>Terzo livello</a:t>
            </a:r>
          </a:p>
          <a:p>
            <a:pPr marL="0" lvl="3" indent="0">
              <a:lnSpc>
                <a:spcPct val="150000"/>
              </a:lnSpc>
              <a:spcAft>
                <a:spcPts val="1200"/>
              </a:spcAft>
              <a:buNone/>
            </a:pPr>
            <a:r>
              <a:rPr lang="it-IT" smtClean="0"/>
              <a:t>Quarto livello</a:t>
            </a:r>
          </a:p>
          <a:p>
            <a:pPr marL="0" lvl="4" indent="0">
              <a:lnSpc>
                <a:spcPct val="150000"/>
              </a:lnSpc>
              <a:spcAft>
                <a:spcPts val="1200"/>
              </a:spcAft>
              <a:buNone/>
            </a:pPr>
            <a:r>
              <a:rPr lang="it-IT" smtClean="0"/>
              <a:t>Quinto livello</a:t>
            </a:r>
            <a:endParaRPr lang="en-US"/>
          </a:p>
        </p:txBody>
      </p:sp>
      <p:sp>
        <p:nvSpPr>
          <p:cNvPr id="7" name="Date Placeholder 6"/>
          <p:cNvSpPr>
            <a:spLocks noGrp="1"/>
          </p:cNvSpPr>
          <p:nvPr>
            <p:ph type="dt" sz="half" idx="10"/>
          </p:nvPr>
        </p:nvSpPr>
        <p:spPr/>
        <p:txBody>
          <a:bodyPr/>
          <a:lstStyle/>
          <a:p>
            <a:fld id="{8BEEBAAA-29B5-4AF5-BC5F-7E580C29002D}" type="datetimeFigureOut">
              <a:rPr lang="en-US" smtClean="0"/>
              <a:t>6/22/2017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60EDB8-5305-433F-BE41-D7A86D811DB3}" type="slidenum">
              <a:rPr lang="en-US" smtClean="0"/>
              <a:t>‹N›</a:t>
            </a:fld>
            <a:endParaRPr lang="en-US"/>
          </a:p>
        </p:txBody>
      </p:sp>
      <p:sp>
        <p:nvSpPr>
          <p:cNvPr id="11" name="Rectangle 10"/>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06029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6" name="Rectangle 5"/>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8BEEBAAA-29B5-4AF5-BC5F-7E580C29002D}" type="datetimeFigureOut">
              <a:rPr lang="en-US" smtClean="0"/>
              <a:t>6/22/2017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60EDB8-5305-433F-BE41-D7A86D811DB3}" type="slidenum">
              <a:rPr lang="en-US" smtClean="0"/>
              <a:t>‹N›</a:t>
            </a:fld>
            <a:endParaRPr lang="en-US"/>
          </a:p>
        </p:txBody>
      </p:sp>
      <p:sp>
        <p:nvSpPr>
          <p:cNvPr id="7" name="Rectangle 6"/>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00814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EEBAAA-29B5-4AF5-BC5F-7E580C29002D}" type="datetimeFigureOut">
              <a:rPr lang="en-US" smtClean="0"/>
              <a:t>6/22/2017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60EDB8-5305-433F-BE41-D7A86D811DB3}" type="slidenum">
              <a:rPr lang="en-US" smtClean="0"/>
              <a:t>‹N›</a:t>
            </a:fld>
            <a:endParaRPr lang="en-US"/>
          </a:p>
        </p:txBody>
      </p:sp>
    </p:spTree>
    <p:extLst>
      <p:ext uri="{BB962C8B-B14F-4D97-AF65-F5344CB8AC3E}">
        <p14:creationId xmlns:p14="http://schemas.microsoft.com/office/powerpoint/2010/main" val="403743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en-US"/>
          </a:p>
        </p:txBody>
      </p:sp>
      <p:sp>
        <p:nvSpPr>
          <p:cNvPr id="3" name="Content Placeholder 2"/>
          <p:cNvSpPr>
            <a:spLocks noGrp="1"/>
          </p:cNvSpPr>
          <p:nvPr>
            <p:ph idx="1"/>
          </p:nvPr>
        </p:nvSpPr>
        <p:spPr>
          <a:xfrm>
            <a:off x="5183188" y="987427"/>
            <a:ext cx="6172200" cy="487362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it-IT" smtClean="0"/>
              <a:t>Fare clic per modificare stili del testo dello schema</a:t>
            </a:r>
          </a:p>
          <a:p>
            <a:pPr marL="0" lvl="1" indent="0">
              <a:lnSpc>
                <a:spcPct val="150000"/>
              </a:lnSpc>
              <a:spcAft>
                <a:spcPts val="1200"/>
              </a:spcAft>
              <a:buNone/>
            </a:pPr>
            <a:r>
              <a:rPr lang="it-IT" smtClean="0"/>
              <a:t>Secondo livello</a:t>
            </a:r>
          </a:p>
          <a:p>
            <a:pPr marL="0" lvl="2" indent="0">
              <a:lnSpc>
                <a:spcPct val="150000"/>
              </a:lnSpc>
              <a:spcAft>
                <a:spcPts val="1200"/>
              </a:spcAft>
              <a:buNone/>
            </a:pPr>
            <a:r>
              <a:rPr lang="it-IT" smtClean="0"/>
              <a:t>Terzo livello</a:t>
            </a:r>
          </a:p>
          <a:p>
            <a:pPr marL="0" lvl="3" indent="0">
              <a:lnSpc>
                <a:spcPct val="150000"/>
              </a:lnSpc>
              <a:spcAft>
                <a:spcPts val="1200"/>
              </a:spcAft>
              <a:buNone/>
            </a:pPr>
            <a:r>
              <a:rPr lang="it-IT" smtClean="0"/>
              <a:t>Quarto livello</a:t>
            </a:r>
          </a:p>
          <a:p>
            <a:pPr marL="0" lvl="4" indent="0">
              <a:lnSpc>
                <a:spcPct val="150000"/>
              </a:lnSpc>
              <a:spcAft>
                <a:spcPts val="1200"/>
              </a:spcAft>
              <a:buNone/>
            </a:pPr>
            <a:r>
              <a:rPr lang="it-IT" smtClean="0"/>
              <a:t>Quinto livello</a:t>
            </a:r>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8BEEBAAA-29B5-4AF5-BC5F-7E580C29002D}"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‹N›</a:t>
            </a:fld>
            <a:endParaRPr lang="en-US"/>
          </a:p>
        </p:txBody>
      </p:sp>
    </p:spTree>
    <p:extLst>
      <p:ext uri="{BB962C8B-B14F-4D97-AF65-F5344CB8AC3E}">
        <p14:creationId xmlns:p14="http://schemas.microsoft.com/office/powerpoint/2010/main" val="1784193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en-US"/>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8BEEBAAA-29B5-4AF5-BC5F-7E580C29002D}" type="datetimeFigureOut">
              <a:rPr lang="en-US" smtClean="0"/>
              <a:t>6/22/2017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‹N›</a:t>
            </a:fld>
            <a:endParaRPr lang="en-US"/>
          </a:p>
        </p:txBody>
      </p:sp>
    </p:spTree>
    <p:extLst>
      <p:ext uri="{BB962C8B-B14F-4D97-AF65-F5344CB8AC3E}">
        <p14:creationId xmlns:p14="http://schemas.microsoft.com/office/powerpoint/2010/main" val="3161095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it-IT" smtClean="0"/>
              <a:t>Fare clic per modificare lo stile del titolo</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2"/>
          </p:nvPr>
        </p:nvSpPr>
        <p:spPr>
          <a:xfrm>
            <a:off x="838200" y="6356352"/>
            <a:ext cx="3276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EBAAA-29B5-4AF5-BC5F-7E580C29002D}" type="datetimeFigureOut">
              <a:rPr lang="en-US" smtClean="0"/>
              <a:t>6/22/2017</a:t>
            </a:fld>
            <a:endParaRPr lang="en-US"/>
          </a:p>
        </p:txBody>
      </p:sp>
      <p:sp>
        <p:nvSpPr>
          <p:cNvPr id="5" name="Footer Placeholder 4"/>
          <p:cNvSpPr>
            <a:spLocks noGrp="1"/>
          </p:cNvSpPr>
          <p:nvPr>
            <p:ph type="ftr" sz="quarter" idx="3"/>
          </p:nvPr>
        </p:nvSpPr>
        <p:spPr>
          <a:xfrm>
            <a:off x="4648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2"/>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60EDB8-5305-433F-BE41-D7A86D811DB3}" type="slidenum">
              <a:rPr lang="en-US" smtClean="0"/>
              <a:t>‹N›</a:t>
            </a:fld>
            <a:endParaRPr lang="en-US"/>
          </a:p>
        </p:txBody>
      </p: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gif"/><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ec.europa.eu/information_society/policy/psi/docs/pdfs/opendata2012/open_data_communication/it.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dati.gov.it/content/fare-open-data"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gov.uk/government/publications/open-data-charter/g8-open-data-charter-and-technical-annex"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289844" y="2061006"/>
            <a:ext cx="8835889" cy="2387600"/>
          </a:xfrm>
        </p:spPr>
        <p:txBody>
          <a:bodyPr>
            <a:normAutofit/>
          </a:bodyPr>
          <a:lstStyle/>
          <a:p>
            <a:r>
              <a:rPr lang="it-IT" noProof="1" smtClean="0"/>
              <a:t>RiminInRete - Open Data</a:t>
            </a:r>
            <a:endParaRPr lang="it-IT" sz="4000" noProof="1"/>
          </a:p>
        </p:txBody>
      </p:sp>
      <p:sp>
        <p:nvSpPr>
          <p:cNvPr id="3" name="Sottotitolo 2"/>
          <p:cNvSpPr>
            <a:spLocks noGrp="1"/>
          </p:cNvSpPr>
          <p:nvPr>
            <p:ph type="subTitle" idx="1"/>
          </p:nvPr>
        </p:nvSpPr>
        <p:spPr>
          <a:xfrm>
            <a:off x="740634" y="5570648"/>
            <a:ext cx="6705599" cy="969007"/>
          </a:xfrm>
        </p:spPr>
        <p:txBody>
          <a:bodyPr>
            <a:noAutofit/>
          </a:bodyPr>
          <a:lstStyle/>
          <a:p>
            <a:pPr>
              <a:lnSpc>
                <a:spcPct val="100000"/>
              </a:lnSpc>
              <a:spcBef>
                <a:spcPts val="0"/>
              </a:spcBef>
            </a:pPr>
            <a:r>
              <a:rPr lang="it-IT" sz="2600" b="1" noProof="1" smtClean="0">
                <a:solidFill>
                  <a:srgbClr val="FF0000"/>
                </a:solidFill>
              </a:rPr>
              <a:t>Prof.ssa Antonella Carbonaro</a:t>
            </a:r>
          </a:p>
          <a:p>
            <a:pPr>
              <a:lnSpc>
                <a:spcPct val="100000"/>
              </a:lnSpc>
              <a:spcBef>
                <a:spcPts val="0"/>
              </a:spcBef>
            </a:pPr>
            <a:r>
              <a:rPr lang="it-IT" sz="2600" b="1" noProof="1" smtClean="0">
                <a:solidFill>
                  <a:srgbClr val="FF0000"/>
                </a:solidFill>
              </a:rPr>
              <a:t>antonella.carbonaro@unibo.it</a:t>
            </a:r>
            <a:endParaRPr lang="it-IT" sz="2600" b="1" noProof="1">
              <a:solidFill>
                <a:srgbClr val="FF0000"/>
              </a:solidFill>
            </a:endParaRPr>
          </a:p>
        </p:txBody>
      </p:sp>
      <p:sp>
        <p:nvSpPr>
          <p:cNvPr id="4" name="Segnaposto testo 2"/>
          <p:cNvSpPr txBox="1">
            <a:spLocks/>
          </p:cNvSpPr>
          <p:nvPr/>
        </p:nvSpPr>
        <p:spPr>
          <a:xfrm>
            <a:off x="3303109" y="636392"/>
            <a:ext cx="8676855" cy="2187226"/>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600"/>
              </a:spcBef>
              <a:buFont typeface="Arial" panose="020B0604020202020204" pitchFamily="34" charset="0"/>
              <a:buNone/>
              <a:defRPr sz="2800" kern="1200">
                <a:solidFill>
                  <a:srgbClr val="D24726"/>
                </a:solidFill>
                <a:latin typeface="+mj-lt"/>
                <a:ea typeface="+mn-ea"/>
                <a:cs typeface="+mn-cs"/>
              </a:defRPr>
            </a:lvl1pPr>
            <a:lvl2pPr marL="457200" indent="0" algn="ctr" defTabSz="914400" rtl="0" eaLnBrk="1" latinLnBrk="0" hangingPunct="1">
              <a:lnSpc>
                <a:spcPct val="90000"/>
              </a:lnSpc>
              <a:spcBef>
                <a:spcPct val="300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ct val="300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9pPr>
          </a:lstStyle>
          <a:p>
            <a:r>
              <a:rPr lang="it-IT" sz="2400" dirty="0">
                <a:solidFill>
                  <a:schemeClr val="bg1"/>
                </a:solidFill>
              </a:rPr>
              <a:t>Dipartimento di Informatica – </a:t>
            </a:r>
            <a:r>
              <a:rPr lang="it-IT" sz="2400" dirty="0" smtClean="0">
                <a:solidFill>
                  <a:schemeClr val="bg1"/>
                </a:solidFill>
              </a:rPr>
              <a:t>Scienza </a:t>
            </a:r>
            <a:r>
              <a:rPr lang="it-IT" sz="2400" dirty="0">
                <a:solidFill>
                  <a:schemeClr val="bg1"/>
                </a:solidFill>
              </a:rPr>
              <a:t>e Ingegneria </a:t>
            </a:r>
            <a:endParaRPr lang="it-IT" sz="2400" dirty="0" smtClean="0">
              <a:solidFill>
                <a:schemeClr val="bg1"/>
              </a:solidFill>
            </a:endParaRPr>
          </a:p>
          <a:p>
            <a:r>
              <a:rPr lang="it-IT" altLang="it-IT" sz="2400" dirty="0">
                <a:solidFill>
                  <a:schemeClr val="bg1"/>
                </a:solidFill>
              </a:rPr>
              <a:t>Alma Mater </a:t>
            </a:r>
            <a:r>
              <a:rPr lang="it-IT" altLang="it-IT" sz="2400" dirty="0" err="1">
                <a:solidFill>
                  <a:schemeClr val="bg1"/>
                </a:solidFill>
              </a:rPr>
              <a:t>Studiorum</a:t>
            </a:r>
            <a:r>
              <a:rPr lang="it-IT" altLang="it-IT" sz="2400" dirty="0">
                <a:solidFill>
                  <a:schemeClr val="bg1"/>
                </a:solidFill>
              </a:rPr>
              <a:t>, </a:t>
            </a:r>
            <a:r>
              <a:rPr lang="it-IT" altLang="it-IT" sz="2400" dirty="0" err="1">
                <a:solidFill>
                  <a:schemeClr val="bg1"/>
                </a:solidFill>
              </a:rPr>
              <a:t>Universita</a:t>
            </a:r>
            <a:r>
              <a:rPr lang="it-IT" altLang="it-IT" sz="2400" dirty="0">
                <a:solidFill>
                  <a:schemeClr val="bg1"/>
                </a:solidFill>
              </a:rPr>
              <a:t> di </a:t>
            </a:r>
            <a:r>
              <a:rPr lang="it-IT" altLang="it-IT" sz="2400" dirty="0" smtClean="0">
                <a:solidFill>
                  <a:schemeClr val="bg1"/>
                </a:solidFill>
              </a:rPr>
              <a:t>Bologna</a:t>
            </a:r>
            <a:endParaRPr lang="it-IT" sz="2400" dirty="0">
              <a:solidFill>
                <a:schemeClr val="bg1"/>
              </a:solidFill>
            </a:endParaRPr>
          </a:p>
          <a:p>
            <a:r>
              <a:rPr lang="it-IT" sz="2400" noProof="1" smtClean="0">
                <a:solidFill>
                  <a:schemeClr val="bg1"/>
                </a:solidFill>
              </a:rPr>
              <a:t>Università degli Studi di Bologna</a:t>
            </a:r>
          </a:p>
        </p:txBody>
      </p:sp>
      <p:pic>
        <p:nvPicPr>
          <p:cNvPr id="5" name="Picture 33" descr="logocesena"/>
          <p:cNvPicPr>
            <a:picLocks noChangeAspect="1" noChangeArrowheads="1"/>
          </p:cNvPicPr>
          <p:nvPr/>
        </p:nvPicPr>
        <p:blipFill>
          <a:blip r:embed="rId3" cstate="print">
            <a:extLst>
              <a:ext uri="{28A0092B-C50C-407E-A947-70E740481C1C}">
                <a14:useLocalDpi xmlns:a14="http://schemas.microsoft.com/office/drawing/2010/main" val="0"/>
              </a:ext>
            </a:extLst>
          </a:blip>
          <a:srcRect l="27560"/>
          <a:stretch>
            <a:fillRect/>
          </a:stretch>
        </p:blipFill>
        <p:spPr bwMode="auto">
          <a:xfrm>
            <a:off x="0" y="4436"/>
            <a:ext cx="3087688" cy="43116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6" name="CasellaDiTesto 5"/>
          <p:cNvSpPr txBox="1"/>
          <p:nvPr/>
        </p:nvSpPr>
        <p:spPr>
          <a:xfrm>
            <a:off x="9263270" y="6071811"/>
            <a:ext cx="2618024" cy="400110"/>
          </a:xfrm>
          <a:prstGeom prst="rect">
            <a:avLst/>
          </a:prstGeom>
          <a:noFill/>
        </p:spPr>
        <p:txBody>
          <a:bodyPr wrap="none" rtlCol="0">
            <a:spAutoFit/>
          </a:bodyPr>
          <a:lstStyle/>
          <a:p>
            <a:r>
              <a:rPr lang="it-IT" sz="2000" b="1" dirty="0">
                <a:solidFill>
                  <a:srgbClr val="FF0000"/>
                </a:solidFill>
                <a:latin typeface="+mj-lt"/>
              </a:rPr>
              <a:t>Rimini, 23 giugno 2017</a:t>
            </a:r>
          </a:p>
        </p:txBody>
      </p:sp>
    </p:spTree>
    <p:extLst>
      <p:ext uri="{BB962C8B-B14F-4D97-AF65-F5344CB8AC3E}">
        <p14:creationId xmlns:p14="http://schemas.microsoft.com/office/powerpoint/2010/main" val="247180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5" name="Immagin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74826" y="1388532"/>
            <a:ext cx="7523502" cy="546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1656291" y="1388532"/>
            <a:ext cx="4608513" cy="1368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extLst>
      <p:ext uri="{BB962C8B-B14F-4D97-AF65-F5344CB8AC3E}">
        <p14:creationId xmlns:p14="http://schemas.microsoft.com/office/powerpoint/2010/main" val="1080613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3" name="Immagin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74825" y="1444625"/>
            <a:ext cx="8748713" cy="541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431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51" name="Immagine 1"/>
          <p:cNvPicPr>
            <a:picLocks noChangeAspect="1"/>
          </p:cNvPicPr>
          <p:nvPr/>
        </p:nvPicPr>
        <p:blipFill rotWithShape="1">
          <a:blip r:embed="rId3">
            <a:extLst>
              <a:ext uri="{28A0092B-C50C-407E-A947-70E740481C1C}">
                <a14:useLocalDpi xmlns:a14="http://schemas.microsoft.com/office/drawing/2010/main" val="0"/>
              </a:ext>
            </a:extLst>
          </a:blip>
          <a:srcRect t="17563" r="3378"/>
          <a:stretch/>
        </p:blipFill>
        <p:spPr bwMode="auto">
          <a:xfrm>
            <a:off x="1635928" y="1620455"/>
            <a:ext cx="8793163" cy="4675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3377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1988" y="2699147"/>
            <a:ext cx="172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6847" y="2361010"/>
            <a:ext cx="17287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7646" y="3704726"/>
            <a:ext cx="17287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7588" y="5041900"/>
            <a:ext cx="17287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10057" y="5353601"/>
            <a:ext cx="17287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6370" y="1980206"/>
            <a:ext cx="17272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73747" y="2998485"/>
            <a:ext cx="172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1" name="Picture 11" descr="SW Button - RDB2RDF - blu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53457" y="3868238"/>
            <a:ext cx="1768475"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SW Button - RIF - magenta"/>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431648" y="2056606"/>
            <a:ext cx="1739900"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p:cNvPicPr>
            <a:picLocks noChangeAspect="1"/>
          </p:cNvPicPr>
          <p:nvPr/>
        </p:nvPicPr>
        <p:blipFill>
          <a:blip r:embed="rId12"/>
          <a:stretch>
            <a:fillRect/>
          </a:stretch>
        </p:blipFill>
        <p:spPr>
          <a:xfrm>
            <a:off x="4799970" y="3868238"/>
            <a:ext cx="2235200" cy="519994"/>
          </a:xfrm>
          <a:prstGeom prst="rect">
            <a:avLst/>
          </a:prstGeom>
        </p:spPr>
      </p:pic>
      <p:pic>
        <p:nvPicPr>
          <p:cNvPr id="14" name="Immagin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12632" y="4831644"/>
            <a:ext cx="4957305" cy="1090607"/>
          </a:xfrm>
          <a:prstGeom prst="rect">
            <a:avLst/>
          </a:prstGeom>
        </p:spPr>
      </p:pic>
    </p:spTree>
    <p:extLst>
      <p:ext uri="{BB962C8B-B14F-4D97-AF65-F5344CB8AC3E}">
        <p14:creationId xmlns:p14="http://schemas.microsoft.com/office/powerpoint/2010/main" val="2567588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sz="5400" b="1" dirty="0"/>
              <a:t>Open data </a:t>
            </a:r>
            <a:r>
              <a:rPr lang="it-IT" sz="5400" b="1" dirty="0" err="1" smtClean="0"/>
              <a:t>government</a:t>
            </a:r>
            <a:endParaRPr lang="it-IT" sz="5400" b="1" dirty="0"/>
          </a:p>
        </p:txBody>
      </p:sp>
      <p:sp>
        <p:nvSpPr>
          <p:cNvPr id="6" name="Titolo 1"/>
          <p:cNvSpPr txBox="1">
            <a:spLocks/>
          </p:cNvSpPr>
          <p:nvPr/>
        </p:nvSpPr>
        <p:spPr>
          <a:xfrm>
            <a:off x="5940280" y="3664516"/>
            <a:ext cx="5999930" cy="920733"/>
          </a:xfrm>
          <a:prstGeom prst="rect">
            <a:avLst/>
          </a:prstGeom>
        </p:spPr>
        <p:txBody>
          <a:bodyPr vert="horz" lIns="91440" tIns="45720" rIns="91440" bIns="45720" rtlCol="0" anchor="ctr">
            <a:normAutofit fontScale="85000" lnSpcReduction="10000"/>
          </a:bodyPr>
          <a:lstStyle>
            <a:lvl1pPr algn="l" defTabSz="914400" rtl="0" eaLnBrk="1" latinLnBrk="0" hangingPunct="1">
              <a:spcBef>
                <a:spcPct val="0"/>
              </a:spcBef>
              <a:buNone/>
              <a:defRPr sz="4800" kern="1200">
                <a:solidFill>
                  <a:srgbClr val="D24726"/>
                </a:solidFill>
                <a:latin typeface="+mj-lt"/>
                <a:ea typeface="+mj-ea"/>
                <a:cs typeface="+mj-cs"/>
              </a:defRPr>
            </a:lvl1pPr>
          </a:lstStyle>
          <a:p>
            <a:r>
              <a:rPr lang="it-IT" b="1" noProof="1" smtClean="0">
                <a:solidFill>
                  <a:srgbClr val="C00000"/>
                </a:solidFill>
              </a:rPr>
              <a:t>RiminInRete - Open Data</a:t>
            </a:r>
            <a:endParaRPr lang="it-IT" sz="4000" b="1" noProof="1">
              <a:solidFill>
                <a:srgbClr val="C00000"/>
              </a:solidFill>
            </a:endParaRPr>
          </a:p>
        </p:txBody>
      </p:sp>
      <p:sp>
        <p:nvSpPr>
          <p:cNvPr id="7" name="Segnaposto testo 2"/>
          <p:cNvSpPr txBox="1">
            <a:spLocks/>
          </p:cNvSpPr>
          <p:nvPr/>
        </p:nvSpPr>
        <p:spPr>
          <a:xfrm>
            <a:off x="5645426" y="1935106"/>
            <a:ext cx="6427304" cy="84346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600"/>
              </a:spcBef>
              <a:buFont typeface="Arial" panose="020B0604020202020204" pitchFamily="34" charset="0"/>
              <a:buNone/>
              <a:defRPr sz="2800" kern="1200">
                <a:solidFill>
                  <a:srgbClr val="D24726"/>
                </a:solidFill>
                <a:latin typeface="+mj-lt"/>
                <a:ea typeface="+mn-ea"/>
                <a:cs typeface="+mn-cs"/>
              </a:defRPr>
            </a:lvl1pPr>
            <a:lvl2pPr marL="457200" indent="0" algn="ctr" defTabSz="914400" rtl="0" eaLnBrk="1" latinLnBrk="0" hangingPunct="1">
              <a:lnSpc>
                <a:spcPct val="90000"/>
              </a:lnSpc>
              <a:spcBef>
                <a:spcPct val="300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ct val="300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9pPr>
          </a:lstStyle>
          <a:p>
            <a:r>
              <a:rPr lang="it-IT" sz="2000" dirty="0">
                <a:solidFill>
                  <a:schemeClr val="bg1"/>
                </a:solidFill>
              </a:rPr>
              <a:t>Dipartimento di Informatica – </a:t>
            </a:r>
            <a:r>
              <a:rPr lang="it-IT" sz="2000" dirty="0" smtClean="0">
                <a:solidFill>
                  <a:schemeClr val="bg1"/>
                </a:solidFill>
              </a:rPr>
              <a:t>Scienza </a:t>
            </a:r>
            <a:r>
              <a:rPr lang="it-IT" sz="2000" dirty="0">
                <a:solidFill>
                  <a:schemeClr val="bg1"/>
                </a:solidFill>
              </a:rPr>
              <a:t>e Ingegneria </a:t>
            </a:r>
            <a:endParaRPr lang="it-IT" sz="2000" dirty="0" smtClean="0">
              <a:solidFill>
                <a:schemeClr val="bg1"/>
              </a:solidFill>
            </a:endParaRPr>
          </a:p>
          <a:p>
            <a:r>
              <a:rPr lang="it-IT" altLang="it-IT" sz="2000" dirty="0">
                <a:solidFill>
                  <a:schemeClr val="bg1"/>
                </a:solidFill>
              </a:rPr>
              <a:t>Alma Mater </a:t>
            </a:r>
            <a:r>
              <a:rPr lang="it-IT" altLang="it-IT" sz="2000" dirty="0" err="1">
                <a:solidFill>
                  <a:schemeClr val="bg1"/>
                </a:solidFill>
              </a:rPr>
              <a:t>Studiorum</a:t>
            </a:r>
            <a:r>
              <a:rPr lang="it-IT" altLang="it-IT" sz="2000" dirty="0">
                <a:solidFill>
                  <a:schemeClr val="bg1"/>
                </a:solidFill>
              </a:rPr>
              <a:t>, </a:t>
            </a:r>
            <a:r>
              <a:rPr lang="it-IT" altLang="it-IT" sz="2000" dirty="0" err="1">
                <a:solidFill>
                  <a:schemeClr val="bg1"/>
                </a:solidFill>
              </a:rPr>
              <a:t>Universita</a:t>
            </a:r>
            <a:r>
              <a:rPr lang="it-IT" altLang="it-IT" sz="2000" dirty="0">
                <a:solidFill>
                  <a:schemeClr val="bg1"/>
                </a:solidFill>
              </a:rPr>
              <a:t> di </a:t>
            </a:r>
            <a:r>
              <a:rPr lang="it-IT" altLang="it-IT" sz="2000" dirty="0" smtClean="0">
                <a:solidFill>
                  <a:schemeClr val="bg1"/>
                </a:solidFill>
              </a:rPr>
              <a:t>Bologna</a:t>
            </a:r>
            <a:endParaRPr lang="it-IT" sz="2000" dirty="0">
              <a:solidFill>
                <a:schemeClr val="bg1"/>
              </a:solidFill>
            </a:endParaRPr>
          </a:p>
          <a:p>
            <a:r>
              <a:rPr lang="it-IT" sz="2000" noProof="1" smtClean="0">
                <a:solidFill>
                  <a:schemeClr val="bg1"/>
                </a:solidFill>
              </a:rPr>
              <a:t>Università degli Studi di Bologna</a:t>
            </a:r>
          </a:p>
        </p:txBody>
      </p:sp>
      <p:sp>
        <p:nvSpPr>
          <p:cNvPr id="10" name="Sottotitolo 2"/>
          <p:cNvSpPr txBox="1">
            <a:spLocks/>
          </p:cNvSpPr>
          <p:nvPr/>
        </p:nvSpPr>
        <p:spPr>
          <a:xfrm>
            <a:off x="740634" y="5570648"/>
            <a:ext cx="6705599" cy="969007"/>
          </a:xfrm>
          <a:prstGeom prst="rect">
            <a:avLst/>
          </a:prstGeom>
        </p:spPr>
        <p:txBody>
          <a:bodyPr vert="horz" lIns="91440" tIns="45720" rIns="91440" bIns="45720" rtlCol="0" anchor="ctr">
            <a:noAutofit/>
          </a:bodyPr>
          <a:lstStyle>
            <a:lvl1pPr marL="0" indent="0" algn="l" defTabSz="914400" rtl="0" eaLnBrk="1" latinLnBrk="0" hangingPunct="1">
              <a:lnSpc>
                <a:spcPct val="150000"/>
              </a:lnSpc>
              <a:spcBef>
                <a:spcPct val="30000"/>
              </a:spcBef>
              <a:buFont typeface="Arial" panose="020B0604020202020204" pitchFamily="34" charset="0"/>
              <a:buNone/>
              <a:defRPr sz="2800" kern="1200">
                <a:solidFill>
                  <a:schemeClr val="bg1"/>
                </a:solidFill>
                <a:latin typeface="+mj-lt"/>
                <a:ea typeface="+mn-ea"/>
                <a:cs typeface="+mn-cs"/>
              </a:defRPr>
            </a:lvl1pPr>
            <a:lvl2pPr marL="457200" indent="0" algn="l" defTabSz="914400" rtl="0" eaLnBrk="1" latinLnBrk="0" hangingPunct="1">
              <a:lnSpc>
                <a:spcPct val="90000"/>
              </a:lnSpc>
              <a:spcBef>
                <a:spcPct val="30000"/>
              </a:spcBef>
              <a:buFont typeface="Arial" panose="020B0604020202020204" pitchFamily="34" charset="0"/>
              <a:buNone/>
              <a:defRPr sz="2000" kern="1200">
                <a:solidFill>
                  <a:schemeClr val="tx1"/>
                </a:solidFill>
                <a:latin typeface="+mn-lt"/>
                <a:ea typeface="+mn-ea"/>
                <a:cs typeface="+mn-cs"/>
              </a:defRPr>
            </a:lvl2pPr>
            <a:lvl3pPr marL="914400" indent="0" algn="l" defTabSz="914400" rtl="0" eaLnBrk="1" latinLnBrk="0" hangingPunct="1">
              <a:lnSpc>
                <a:spcPct val="90000"/>
              </a:lnSpc>
              <a:spcBef>
                <a:spcPct val="300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5pPr>
            <a:lvl6pPr marL="22860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6pPr>
            <a:lvl7pPr marL="27432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7pPr>
            <a:lvl8pPr marL="32004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8pPr>
            <a:lvl9pPr marL="36576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pPr>
            <a:r>
              <a:rPr lang="it-IT" sz="2600" b="1" noProof="1" smtClean="0">
                <a:solidFill>
                  <a:srgbClr val="C00000"/>
                </a:solidFill>
              </a:rPr>
              <a:t>Prof.ssa Antonella Carbonaro</a:t>
            </a:r>
          </a:p>
          <a:p>
            <a:pPr>
              <a:lnSpc>
                <a:spcPct val="100000"/>
              </a:lnSpc>
              <a:spcBef>
                <a:spcPts val="0"/>
              </a:spcBef>
            </a:pPr>
            <a:r>
              <a:rPr lang="it-IT" sz="2600" b="1" noProof="1" smtClean="0">
                <a:solidFill>
                  <a:srgbClr val="C00000"/>
                </a:solidFill>
              </a:rPr>
              <a:t>antonella.carbonaro@unibo.it</a:t>
            </a:r>
            <a:endParaRPr lang="it-IT" sz="2600" b="1" noProof="1">
              <a:solidFill>
                <a:srgbClr val="C00000"/>
              </a:solidFill>
            </a:endParaRPr>
          </a:p>
        </p:txBody>
      </p:sp>
      <p:sp>
        <p:nvSpPr>
          <p:cNvPr id="11" name="CasellaDiTesto 10"/>
          <p:cNvSpPr txBox="1"/>
          <p:nvPr/>
        </p:nvSpPr>
        <p:spPr>
          <a:xfrm>
            <a:off x="9263270" y="6071811"/>
            <a:ext cx="2618024" cy="400110"/>
          </a:xfrm>
          <a:prstGeom prst="rect">
            <a:avLst/>
          </a:prstGeom>
          <a:noFill/>
        </p:spPr>
        <p:txBody>
          <a:bodyPr wrap="none" rtlCol="0">
            <a:spAutoFit/>
          </a:bodyPr>
          <a:lstStyle/>
          <a:p>
            <a:r>
              <a:rPr lang="it-IT" sz="2000" b="1" dirty="0">
                <a:solidFill>
                  <a:srgbClr val="C00000"/>
                </a:solidFill>
                <a:latin typeface="+mj-lt"/>
              </a:rPr>
              <a:t>Rimini, 23 giugno 2017</a:t>
            </a:r>
          </a:p>
        </p:txBody>
      </p:sp>
    </p:spTree>
    <p:extLst>
      <p:ext uri="{BB962C8B-B14F-4D97-AF65-F5344CB8AC3E}">
        <p14:creationId xmlns:p14="http://schemas.microsoft.com/office/powerpoint/2010/main" val="590029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97496" y="0"/>
            <a:ext cx="9856305" cy="1208868"/>
          </a:xfrm>
        </p:spPr>
        <p:txBody>
          <a:bodyPr/>
          <a:lstStyle/>
          <a:p>
            <a:r>
              <a:rPr lang="it-IT" dirty="0"/>
              <a:t>O</a:t>
            </a:r>
            <a:r>
              <a:rPr lang="it-IT" dirty="0" smtClean="0"/>
              <a:t>pen </a:t>
            </a:r>
            <a:r>
              <a:rPr lang="it-IT" dirty="0"/>
              <a:t>data </a:t>
            </a:r>
            <a:r>
              <a:rPr lang="it-IT" dirty="0" err="1"/>
              <a:t>government</a:t>
            </a:r>
            <a:endParaRPr lang="it-IT" dirty="0"/>
          </a:p>
        </p:txBody>
      </p:sp>
      <p:sp>
        <p:nvSpPr>
          <p:cNvPr id="4" name="Rectangle 3"/>
          <p:cNvSpPr>
            <a:spLocks noGrp="1" noChangeArrowheads="1"/>
          </p:cNvSpPr>
          <p:nvPr>
            <p:ph idx="1"/>
          </p:nvPr>
        </p:nvSpPr>
        <p:spPr>
          <a:xfrm>
            <a:off x="1128889" y="1825625"/>
            <a:ext cx="9938040" cy="4351338"/>
          </a:xfrm>
        </p:spPr>
        <p:txBody>
          <a:bodyPr>
            <a:normAutofit lnSpcReduction="10000"/>
          </a:bodyPr>
          <a:lstStyle/>
          <a:p>
            <a:pPr>
              <a:lnSpc>
                <a:spcPct val="90000"/>
              </a:lnSpc>
            </a:pPr>
            <a:r>
              <a:rPr lang="it-IT" altLang="it-IT" sz="2000" dirty="0">
                <a:solidFill>
                  <a:srgbClr val="002060"/>
                </a:solidFill>
              </a:rPr>
              <a:t>Nella costruzione di un </a:t>
            </a:r>
            <a:r>
              <a:rPr lang="it-IT" altLang="it-IT" sz="2000" b="1" dirty="0">
                <a:solidFill>
                  <a:srgbClr val="002060"/>
                </a:solidFill>
              </a:rPr>
              <a:t>ordinamento amministrativo di carattere federale</a:t>
            </a:r>
            <a:r>
              <a:rPr lang="it-IT" altLang="it-IT" sz="2000" dirty="0">
                <a:solidFill>
                  <a:srgbClr val="002060"/>
                </a:solidFill>
              </a:rPr>
              <a:t> (a livello nazionale ma, ancor più, su scala europea) è essenziale investire sulle potenziali della rete per rendere trasparenti e confrontabili le “prestazioni” delle diverse istituzioni pubbliche.</a:t>
            </a:r>
          </a:p>
          <a:p>
            <a:pPr>
              <a:lnSpc>
                <a:spcPct val="90000"/>
              </a:lnSpc>
            </a:pPr>
            <a:r>
              <a:rPr lang="it-IT" altLang="it-IT" sz="2000" dirty="0">
                <a:solidFill>
                  <a:srgbClr val="002060"/>
                </a:solidFill>
              </a:rPr>
              <a:t>La condivisione delle conoscenze è in grado di </a:t>
            </a:r>
            <a:r>
              <a:rPr lang="it-IT" altLang="it-IT" sz="2000" b="1" dirty="0">
                <a:solidFill>
                  <a:srgbClr val="002060"/>
                </a:solidFill>
              </a:rPr>
              <a:t>migliorare le relazioni tra le istituzioni e i cittadini</a:t>
            </a:r>
            <a:r>
              <a:rPr lang="it-IT" altLang="it-IT" sz="2000" dirty="0">
                <a:solidFill>
                  <a:srgbClr val="002060"/>
                </a:solidFill>
              </a:rPr>
              <a:t>.</a:t>
            </a:r>
          </a:p>
          <a:p>
            <a:pPr>
              <a:lnSpc>
                <a:spcPct val="90000"/>
              </a:lnSpc>
            </a:pPr>
            <a:r>
              <a:rPr lang="it-IT" altLang="it-IT" sz="2000" dirty="0">
                <a:solidFill>
                  <a:srgbClr val="002060"/>
                </a:solidFill>
              </a:rPr>
              <a:t>L’</a:t>
            </a:r>
            <a:r>
              <a:rPr lang="it-IT" altLang="it-IT" sz="2000" b="1" dirty="0">
                <a:solidFill>
                  <a:srgbClr val="002060"/>
                </a:solidFill>
              </a:rPr>
              <a:t>Open data </a:t>
            </a:r>
            <a:r>
              <a:rPr lang="it-IT" altLang="it-IT" sz="2000" b="1" dirty="0" err="1">
                <a:solidFill>
                  <a:srgbClr val="002060"/>
                </a:solidFill>
              </a:rPr>
              <a:t>government</a:t>
            </a:r>
            <a:r>
              <a:rPr lang="it-IT" altLang="it-IT" sz="2000" dirty="0">
                <a:solidFill>
                  <a:srgbClr val="002060"/>
                </a:solidFill>
              </a:rPr>
              <a:t> offre un supporto concreto ai principi costituzionali sull’amministrazione: imparzialità e buon andamento.</a:t>
            </a:r>
          </a:p>
          <a:p>
            <a:pPr>
              <a:lnSpc>
                <a:spcPct val="90000"/>
              </a:lnSpc>
            </a:pPr>
            <a:r>
              <a:rPr lang="it-IT" altLang="it-IT" sz="2000" dirty="0">
                <a:solidFill>
                  <a:srgbClr val="002060"/>
                </a:solidFill>
              </a:rPr>
              <a:t>La Commissione europea ha evidenziato in una </a:t>
            </a:r>
            <a:r>
              <a:rPr lang="it-IT" altLang="it-IT" sz="2000" dirty="0" smtClean="0">
                <a:solidFill>
                  <a:srgbClr val="002060"/>
                </a:solidFill>
              </a:rPr>
              <a:t>comunicazione </a:t>
            </a:r>
            <a:r>
              <a:rPr lang="it-IT" altLang="it-IT" sz="2000" dirty="0">
                <a:solidFill>
                  <a:srgbClr val="002060"/>
                </a:solidFill>
              </a:rPr>
              <a:t>del dicembre 2011 come i </a:t>
            </a:r>
            <a:r>
              <a:rPr lang="it-IT" altLang="it-IT" sz="2000" b="1" dirty="0">
                <a:solidFill>
                  <a:srgbClr val="002060"/>
                </a:solidFill>
              </a:rPr>
              <a:t>dati aperti</a:t>
            </a:r>
            <a:r>
              <a:rPr lang="it-IT" altLang="it-IT" sz="2000" dirty="0">
                <a:solidFill>
                  <a:srgbClr val="002060"/>
                </a:solidFill>
              </a:rPr>
              <a:t> siano “</a:t>
            </a:r>
            <a:r>
              <a:rPr lang="it-IT" altLang="it-IT" sz="2000" b="1" dirty="0">
                <a:solidFill>
                  <a:srgbClr val="002060"/>
                </a:solidFill>
              </a:rPr>
              <a:t>un motore per l’innovazione, la crescita e una </a:t>
            </a:r>
            <a:r>
              <a:rPr lang="it-IT" altLang="it-IT" sz="2000" b="1" dirty="0" err="1">
                <a:solidFill>
                  <a:srgbClr val="002060"/>
                </a:solidFill>
              </a:rPr>
              <a:t>governance</a:t>
            </a:r>
            <a:r>
              <a:rPr lang="it-IT" altLang="it-IT" sz="2000" b="1" dirty="0">
                <a:solidFill>
                  <a:srgbClr val="002060"/>
                </a:solidFill>
              </a:rPr>
              <a:t> trasparente</a:t>
            </a:r>
            <a:r>
              <a:rPr lang="it-IT" altLang="it-IT" sz="2000" dirty="0">
                <a:solidFill>
                  <a:srgbClr val="002060"/>
                </a:solidFill>
              </a:rPr>
              <a:t>”:  </a:t>
            </a:r>
            <a:r>
              <a:rPr lang="it-IT" altLang="it-IT" sz="2000" dirty="0" smtClean="0">
                <a:solidFill>
                  <a:srgbClr val="002060"/>
                </a:solidFill>
              </a:rPr>
              <a:t>(</a:t>
            </a:r>
            <a:r>
              <a:rPr lang="it-IT" altLang="it-IT" sz="2000" i="1" dirty="0" smtClean="0">
                <a:solidFill>
                  <a:srgbClr val="002060"/>
                </a:solidFill>
                <a:hlinkClick r:id="rId2"/>
              </a:rPr>
              <a:t>http</a:t>
            </a:r>
            <a:r>
              <a:rPr lang="it-IT" altLang="it-IT" sz="2000" i="1" dirty="0">
                <a:solidFill>
                  <a:srgbClr val="002060"/>
                </a:solidFill>
                <a:hlinkClick r:id="rId2"/>
              </a:rPr>
              <a:t>://ec.europa.eu/</a:t>
            </a:r>
            <a:r>
              <a:rPr lang="it-IT" altLang="it-IT" sz="2000" i="1" dirty="0" err="1">
                <a:solidFill>
                  <a:srgbClr val="002060"/>
                </a:solidFill>
                <a:hlinkClick r:id="rId2"/>
              </a:rPr>
              <a:t>information_society</a:t>
            </a:r>
            <a:r>
              <a:rPr lang="it-IT" altLang="it-IT" sz="2000" i="1" dirty="0">
                <a:solidFill>
                  <a:srgbClr val="002060"/>
                </a:solidFill>
                <a:hlinkClick r:id="rId2"/>
              </a:rPr>
              <a:t>/policy/psi/</a:t>
            </a:r>
            <a:r>
              <a:rPr lang="it-IT" altLang="it-IT" sz="2000" i="1" dirty="0" err="1">
                <a:solidFill>
                  <a:srgbClr val="002060"/>
                </a:solidFill>
                <a:hlinkClick r:id="rId2"/>
              </a:rPr>
              <a:t>docs</a:t>
            </a:r>
            <a:r>
              <a:rPr lang="it-IT" altLang="it-IT" sz="2000" i="1" dirty="0">
                <a:solidFill>
                  <a:srgbClr val="002060"/>
                </a:solidFill>
                <a:hlinkClick r:id="rId2"/>
              </a:rPr>
              <a:t>/</a:t>
            </a:r>
            <a:r>
              <a:rPr lang="it-IT" altLang="it-IT" sz="2000" i="1" dirty="0" err="1">
                <a:solidFill>
                  <a:srgbClr val="002060"/>
                </a:solidFill>
                <a:hlinkClick r:id="rId2"/>
              </a:rPr>
              <a:t>pdfs</a:t>
            </a:r>
            <a:r>
              <a:rPr lang="it-IT" altLang="it-IT" sz="2000" i="1" dirty="0">
                <a:solidFill>
                  <a:srgbClr val="002060"/>
                </a:solidFill>
                <a:hlinkClick r:id="rId2"/>
              </a:rPr>
              <a:t>/opendata2012/</a:t>
            </a:r>
            <a:r>
              <a:rPr lang="it-IT" altLang="it-IT" sz="2000" i="1" dirty="0" err="1">
                <a:solidFill>
                  <a:srgbClr val="002060"/>
                </a:solidFill>
                <a:hlinkClick r:id="rId2"/>
              </a:rPr>
              <a:t>open_data_communication</a:t>
            </a:r>
            <a:r>
              <a:rPr lang="it-IT" altLang="it-IT" sz="2000" i="1" dirty="0">
                <a:solidFill>
                  <a:srgbClr val="002060"/>
                </a:solidFill>
                <a:hlinkClick r:id="rId2"/>
              </a:rPr>
              <a:t>/it.pdf</a:t>
            </a:r>
            <a:r>
              <a:rPr lang="it-IT" altLang="it-IT" sz="2000" dirty="0">
                <a:solidFill>
                  <a:srgbClr val="002060"/>
                </a:solidFill>
              </a:rPr>
              <a:t>)</a:t>
            </a:r>
          </a:p>
        </p:txBody>
      </p:sp>
    </p:spTree>
    <p:extLst>
      <p:ext uri="{BB962C8B-B14F-4D97-AF65-F5344CB8AC3E}">
        <p14:creationId xmlns:p14="http://schemas.microsoft.com/office/powerpoint/2010/main" val="3651205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1524000" y="0"/>
            <a:ext cx="9829801" cy="1208868"/>
          </a:xfrm>
        </p:spPr>
        <p:txBody>
          <a:bodyPr>
            <a:normAutofit/>
          </a:bodyPr>
          <a:lstStyle/>
          <a:p>
            <a:r>
              <a:rPr lang="it-IT" altLang="it-IT" dirty="0"/>
              <a:t>Europa </a:t>
            </a:r>
            <a:r>
              <a:rPr lang="it-IT" altLang="it-IT" dirty="0" smtClean="0"/>
              <a:t>2020</a:t>
            </a:r>
            <a:endParaRPr lang="it-IT" dirty="0"/>
          </a:p>
        </p:txBody>
      </p:sp>
      <p:sp>
        <p:nvSpPr>
          <p:cNvPr id="5" name="Segnaposto contenuto 4"/>
          <p:cNvSpPr>
            <a:spLocks noGrp="1"/>
          </p:cNvSpPr>
          <p:nvPr>
            <p:ph idx="1"/>
          </p:nvPr>
        </p:nvSpPr>
        <p:spPr>
          <a:xfrm>
            <a:off x="838201" y="1803047"/>
            <a:ext cx="10330542" cy="4351338"/>
          </a:xfrm>
        </p:spPr>
        <p:txBody>
          <a:bodyPr>
            <a:noAutofit/>
          </a:bodyPr>
          <a:lstStyle/>
          <a:p>
            <a:pPr marL="0" lvl="1" indent="0">
              <a:lnSpc>
                <a:spcPct val="100000"/>
              </a:lnSpc>
              <a:spcBef>
                <a:spcPts val="600"/>
              </a:spcBef>
              <a:spcAft>
                <a:spcPts val="600"/>
              </a:spcAft>
              <a:buSzPct val="100000"/>
              <a:buNone/>
            </a:pPr>
            <a:r>
              <a:rPr lang="it-IT" altLang="it-IT" sz="2000" dirty="0">
                <a:solidFill>
                  <a:srgbClr val="002060"/>
                </a:solidFill>
              </a:rPr>
              <a:t>Europa 2020 stabilisce 3 priorità strategiche per generare </a:t>
            </a:r>
            <a:r>
              <a:rPr lang="it-IT" altLang="it-IT" sz="2000" dirty="0" smtClean="0">
                <a:solidFill>
                  <a:srgbClr val="002060"/>
                </a:solidFill>
              </a:rPr>
              <a:t>crescita:</a:t>
            </a:r>
            <a:endParaRPr lang="it-IT" altLang="it-IT" sz="2000" dirty="0">
              <a:solidFill>
                <a:srgbClr val="002060"/>
              </a:solidFill>
            </a:endParaRPr>
          </a:p>
          <a:p>
            <a:pPr lvl="1">
              <a:lnSpc>
                <a:spcPct val="100000"/>
              </a:lnSpc>
              <a:spcBef>
                <a:spcPts val="600"/>
              </a:spcBef>
              <a:spcAft>
                <a:spcPts val="600"/>
              </a:spcAft>
              <a:buSzPct val="100000"/>
              <a:buFontTx/>
              <a:buChar char="•"/>
            </a:pPr>
            <a:r>
              <a:rPr lang="it-IT" altLang="it-IT" sz="2000" b="1" dirty="0" smtClean="0">
                <a:solidFill>
                  <a:srgbClr val="002060"/>
                </a:solidFill>
              </a:rPr>
              <a:t>Crescita </a:t>
            </a:r>
            <a:r>
              <a:rPr lang="it-IT" altLang="it-IT" sz="2000" b="1" dirty="0">
                <a:solidFill>
                  <a:srgbClr val="002060"/>
                </a:solidFill>
              </a:rPr>
              <a:t>intelligente,</a:t>
            </a:r>
            <a:r>
              <a:rPr lang="it-IT" altLang="it-IT" sz="2000" dirty="0">
                <a:solidFill>
                  <a:srgbClr val="002060"/>
                </a:solidFill>
              </a:rPr>
              <a:t> cioè sviluppare un’economia basata sulla conoscenza e </a:t>
            </a:r>
            <a:r>
              <a:rPr lang="it-IT" altLang="it-IT" sz="2000" dirty="0" smtClean="0">
                <a:solidFill>
                  <a:srgbClr val="002060"/>
                </a:solidFill>
              </a:rPr>
              <a:t>sull’innovazione</a:t>
            </a:r>
          </a:p>
          <a:p>
            <a:pPr lvl="1">
              <a:lnSpc>
                <a:spcPct val="100000"/>
              </a:lnSpc>
              <a:spcBef>
                <a:spcPts val="600"/>
              </a:spcBef>
              <a:spcAft>
                <a:spcPts val="600"/>
              </a:spcAft>
              <a:buSzPct val="100000"/>
              <a:buFontTx/>
              <a:buChar char="•"/>
            </a:pPr>
            <a:r>
              <a:rPr lang="it-IT" altLang="it-IT" sz="2000" b="1" dirty="0" smtClean="0">
                <a:solidFill>
                  <a:srgbClr val="002060"/>
                </a:solidFill>
              </a:rPr>
              <a:t>Crescita </a:t>
            </a:r>
            <a:r>
              <a:rPr lang="it-IT" altLang="it-IT" sz="2000" b="1" dirty="0">
                <a:solidFill>
                  <a:srgbClr val="002060"/>
                </a:solidFill>
              </a:rPr>
              <a:t>sostenibile,</a:t>
            </a:r>
            <a:r>
              <a:rPr lang="it-IT" altLang="it-IT" sz="2000" dirty="0">
                <a:solidFill>
                  <a:srgbClr val="002060"/>
                </a:solidFill>
              </a:rPr>
              <a:t> cioè promuovere una economia più efficiente sotto il profilo delle risorse, più verde e più competitiva;</a:t>
            </a:r>
          </a:p>
          <a:p>
            <a:pPr lvl="1">
              <a:lnSpc>
                <a:spcPct val="100000"/>
              </a:lnSpc>
              <a:spcBef>
                <a:spcPts val="600"/>
              </a:spcBef>
              <a:spcAft>
                <a:spcPts val="600"/>
              </a:spcAft>
              <a:buSzPct val="100000"/>
              <a:buFontTx/>
              <a:buChar char="•"/>
            </a:pPr>
            <a:r>
              <a:rPr lang="it-IT" altLang="it-IT" sz="2000" b="1" dirty="0">
                <a:solidFill>
                  <a:srgbClr val="002060"/>
                </a:solidFill>
              </a:rPr>
              <a:t>Crescita inclusiva,</a:t>
            </a:r>
            <a:r>
              <a:rPr lang="it-IT" altLang="it-IT" sz="2000" dirty="0">
                <a:solidFill>
                  <a:srgbClr val="002060"/>
                </a:solidFill>
              </a:rPr>
              <a:t> cioè promuovere una economia con un alto tasso di occupazione che favorisca la coesione sociale e territoriale</a:t>
            </a:r>
          </a:p>
          <a:p>
            <a:pPr>
              <a:lnSpc>
                <a:spcPct val="100000"/>
              </a:lnSpc>
              <a:spcBef>
                <a:spcPts val="600"/>
              </a:spcBef>
              <a:spcAft>
                <a:spcPts val="600"/>
              </a:spcAft>
              <a:buSzPct val="100000"/>
            </a:pPr>
            <a:r>
              <a:rPr lang="it-IT" altLang="it-IT" sz="2000" dirty="0">
                <a:solidFill>
                  <a:srgbClr val="002060"/>
                </a:solidFill>
              </a:rPr>
              <a:t>Per ogni priorità strategica sono identificate delle </a:t>
            </a:r>
            <a:r>
              <a:rPr lang="it-IT" altLang="it-IT" sz="2000" b="1" dirty="0">
                <a:solidFill>
                  <a:srgbClr val="002060"/>
                </a:solidFill>
              </a:rPr>
              <a:t>iniziative prioritarie</a:t>
            </a:r>
            <a:r>
              <a:rPr lang="it-IT" altLang="it-IT" sz="2000" dirty="0">
                <a:solidFill>
                  <a:srgbClr val="002060"/>
                </a:solidFill>
              </a:rPr>
              <a:t> </a:t>
            </a:r>
          </a:p>
          <a:p>
            <a:pPr>
              <a:lnSpc>
                <a:spcPct val="100000"/>
              </a:lnSpc>
              <a:spcBef>
                <a:spcPts val="1125"/>
              </a:spcBef>
              <a:buSzPct val="100000"/>
            </a:pPr>
            <a:r>
              <a:rPr lang="it-IT" altLang="it-IT" sz="2000" b="1" dirty="0">
                <a:solidFill>
                  <a:srgbClr val="002060"/>
                </a:solidFill>
              </a:rPr>
              <a:t>l’Agenda digitale europea </a:t>
            </a:r>
            <a:r>
              <a:rPr lang="it-IT" altLang="it-IT" sz="2000" dirty="0">
                <a:solidFill>
                  <a:srgbClr val="002060"/>
                </a:solidFill>
              </a:rPr>
              <a:t>è una delle </a:t>
            </a:r>
            <a:r>
              <a:rPr lang="it-IT" altLang="it-IT" sz="2000" b="1" dirty="0">
                <a:solidFill>
                  <a:srgbClr val="002060"/>
                </a:solidFill>
              </a:rPr>
              <a:t>iniziative prioritarie per realizzare la crescita intelligente</a:t>
            </a:r>
            <a:r>
              <a:rPr lang="it-IT" altLang="it-IT" sz="2000" dirty="0">
                <a:solidFill>
                  <a:srgbClr val="002060"/>
                </a:solidFill>
              </a:rPr>
              <a:t>. Essa individua un centinaio di azioni di intervento attorno a 7 pilastri: il primo pilastro </a:t>
            </a:r>
            <a:r>
              <a:rPr lang="it-IT" altLang="it-IT" sz="2000" b="1" dirty="0">
                <a:solidFill>
                  <a:srgbClr val="002060"/>
                </a:solidFill>
              </a:rPr>
              <a:t>Digital single market</a:t>
            </a:r>
            <a:r>
              <a:rPr lang="it-IT" altLang="it-IT" sz="2000" dirty="0">
                <a:solidFill>
                  <a:srgbClr val="002060"/>
                </a:solidFill>
              </a:rPr>
              <a:t>  promuove </a:t>
            </a:r>
            <a:r>
              <a:rPr lang="it-IT" altLang="it-IT" sz="2000" b="1" dirty="0">
                <a:solidFill>
                  <a:srgbClr val="002060"/>
                </a:solidFill>
              </a:rPr>
              <a:t>l’azione n. 3 “open up public data </a:t>
            </a:r>
            <a:r>
              <a:rPr lang="it-IT" altLang="it-IT" sz="2000" b="1" dirty="0" err="1">
                <a:solidFill>
                  <a:srgbClr val="002060"/>
                </a:solidFill>
              </a:rPr>
              <a:t>resources</a:t>
            </a:r>
            <a:r>
              <a:rPr lang="it-IT" altLang="it-IT" sz="2000" b="1" dirty="0">
                <a:solidFill>
                  <a:srgbClr val="002060"/>
                </a:solidFill>
              </a:rPr>
              <a:t> for re-use</a:t>
            </a:r>
            <a:r>
              <a:rPr lang="it-IT" altLang="it-IT" sz="2000" dirty="0">
                <a:solidFill>
                  <a:srgbClr val="002060"/>
                </a:solidFill>
              </a:rPr>
              <a:t>” </a:t>
            </a:r>
          </a:p>
        </p:txBody>
      </p:sp>
    </p:spTree>
    <p:extLst>
      <p:ext uri="{BB962C8B-B14F-4D97-AF65-F5344CB8AC3E}">
        <p14:creationId xmlns:p14="http://schemas.microsoft.com/office/powerpoint/2010/main" val="350624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0504" y="0"/>
            <a:ext cx="9803297" cy="1208868"/>
          </a:xfrm>
        </p:spPr>
        <p:txBody>
          <a:bodyPr/>
          <a:lstStyle/>
          <a:p>
            <a:r>
              <a:rPr lang="it-IT" dirty="0" smtClean="0"/>
              <a:t>L’azione 3, perché?</a:t>
            </a:r>
            <a:endParaRPr lang="it-IT" dirty="0"/>
          </a:p>
        </p:txBody>
      </p:sp>
      <p:sp>
        <p:nvSpPr>
          <p:cNvPr id="3" name="Segnaposto contenuto 2"/>
          <p:cNvSpPr>
            <a:spLocks noGrp="1"/>
          </p:cNvSpPr>
          <p:nvPr>
            <p:ph idx="1"/>
          </p:nvPr>
        </p:nvSpPr>
        <p:spPr>
          <a:xfrm>
            <a:off x="838201" y="1825625"/>
            <a:ext cx="9960428" cy="4351338"/>
          </a:xfrm>
        </p:spPr>
        <p:txBody>
          <a:bodyPr>
            <a:normAutofit fontScale="92500"/>
          </a:bodyPr>
          <a:lstStyle/>
          <a:p>
            <a:pPr lvl="1">
              <a:lnSpc>
                <a:spcPct val="120000"/>
              </a:lnSpc>
              <a:spcBef>
                <a:spcPts val="1125"/>
              </a:spcBef>
              <a:buSzPct val="100000"/>
              <a:buFontTx/>
              <a:buChar char="•"/>
            </a:pPr>
            <a:r>
              <a:rPr lang="it-IT" altLang="it-IT" sz="2200" dirty="0">
                <a:solidFill>
                  <a:srgbClr val="002060"/>
                </a:solidFill>
              </a:rPr>
              <a:t>I dati pubblici devono trasformarsi in </a:t>
            </a:r>
            <a:r>
              <a:rPr lang="it-IT" altLang="it-IT" sz="2200" b="1" dirty="0">
                <a:solidFill>
                  <a:srgbClr val="002060"/>
                </a:solidFill>
              </a:rPr>
              <a:t>opportunità di mercato</a:t>
            </a:r>
            <a:r>
              <a:rPr lang="it-IT" altLang="it-IT" sz="2200" dirty="0">
                <a:solidFill>
                  <a:srgbClr val="002060"/>
                </a:solidFill>
              </a:rPr>
              <a:t>: la Pubblica Amministrazione produce una grande quantità di dati che possono diventare materiale per nuovi e innovativi servizi e applicazioni.</a:t>
            </a:r>
          </a:p>
          <a:p>
            <a:pPr lvl="1">
              <a:lnSpc>
                <a:spcPct val="120000"/>
              </a:lnSpc>
              <a:spcBef>
                <a:spcPts val="1125"/>
              </a:spcBef>
              <a:buSzPct val="100000"/>
              <a:buFontTx/>
              <a:buChar char="•"/>
            </a:pPr>
            <a:r>
              <a:rPr lang="it-IT" altLang="it-IT" sz="2200" dirty="0">
                <a:solidFill>
                  <a:srgbClr val="002060"/>
                </a:solidFill>
              </a:rPr>
              <a:t>Il patrimonio informativo pubblico rappresenta la più grande </a:t>
            </a:r>
            <a:r>
              <a:rPr lang="it-IT" altLang="it-IT" sz="2200" b="1" dirty="0">
                <a:solidFill>
                  <a:srgbClr val="002060"/>
                </a:solidFill>
              </a:rPr>
              <a:t>fonte di informazione </a:t>
            </a:r>
            <a:r>
              <a:rPr lang="it-IT" altLang="it-IT" sz="2200" dirty="0">
                <a:solidFill>
                  <a:srgbClr val="002060"/>
                </a:solidFill>
              </a:rPr>
              <a:t>in Europa</a:t>
            </a:r>
          </a:p>
          <a:p>
            <a:pPr lvl="1">
              <a:lnSpc>
                <a:spcPct val="120000"/>
              </a:lnSpc>
              <a:spcBef>
                <a:spcPts val="1125"/>
              </a:spcBef>
              <a:buSzPct val="100000"/>
              <a:buFontTx/>
              <a:buChar char="•"/>
            </a:pPr>
            <a:r>
              <a:rPr lang="it-IT" altLang="it-IT" sz="2200" dirty="0">
                <a:solidFill>
                  <a:srgbClr val="002060"/>
                </a:solidFill>
              </a:rPr>
              <a:t>Il suo mercato è stimato intorno ai 40 miliardi di Euro</a:t>
            </a:r>
          </a:p>
          <a:p>
            <a:pPr lvl="1">
              <a:lnSpc>
                <a:spcPct val="120000"/>
              </a:lnSpc>
              <a:spcBef>
                <a:spcPts val="1125"/>
              </a:spcBef>
              <a:buSzPct val="100000"/>
              <a:buFontTx/>
              <a:buChar char="•"/>
            </a:pPr>
            <a:r>
              <a:rPr lang="it-IT" altLang="it-IT" sz="2200" dirty="0">
                <a:solidFill>
                  <a:srgbClr val="002060"/>
                </a:solidFill>
              </a:rPr>
              <a:t>Gli stati membri devono aprire il patrimonio informativo pubblico per </a:t>
            </a:r>
            <a:r>
              <a:rPr lang="it-IT" altLang="it-IT" sz="2200" b="1" dirty="0">
                <a:solidFill>
                  <a:srgbClr val="002060"/>
                </a:solidFill>
              </a:rPr>
              <a:t>generare nuovi servizi e applicazioni </a:t>
            </a:r>
            <a:r>
              <a:rPr lang="it-IT" altLang="it-IT" sz="2200" dirty="0">
                <a:solidFill>
                  <a:srgbClr val="002060"/>
                </a:solidFill>
              </a:rPr>
              <a:t>per creare </a:t>
            </a:r>
            <a:r>
              <a:rPr lang="it-IT" altLang="it-IT" sz="2200" b="1" dirty="0">
                <a:solidFill>
                  <a:srgbClr val="002060"/>
                </a:solidFill>
              </a:rPr>
              <a:t>crescita competitività e occupazione</a:t>
            </a:r>
          </a:p>
          <a:p>
            <a:pPr>
              <a:lnSpc>
                <a:spcPct val="120000"/>
              </a:lnSpc>
            </a:pPr>
            <a:endParaRPr lang="it-IT" dirty="0">
              <a:solidFill>
                <a:srgbClr val="002060"/>
              </a:solidFill>
            </a:endParaRPr>
          </a:p>
        </p:txBody>
      </p:sp>
    </p:spTree>
    <p:extLst>
      <p:ext uri="{BB962C8B-B14F-4D97-AF65-F5344CB8AC3E}">
        <p14:creationId xmlns:p14="http://schemas.microsoft.com/office/powerpoint/2010/main" val="345934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97496" y="0"/>
            <a:ext cx="9856305" cy="1208868"/>
          </a:xfrm>
        </p:spPr>
        <p:txBody>
          <a:bodyPr/>
          <a:lstStyle/>
          <a:p>
            <a:r>
              <a:rPr lang="it-IT" dirty="0"/>
              <a:t>Le iniziative Open Data in Italia</a:t>
            </a:r>
          </a:p>
        </p:txBody>
      </p:sp>
      <p:sp>
        <p:nvSpPr>
          <p:cNvPr id="4" name="Rectangle 3"/>
          <p:cNvSpPr>
            <a:spLocks noGrp="1" noChangeArrowheads="1"/>
          </p:cNvSpPr>
          <p:nvPr>
            <p:ph idx="1"/>
          </p:nvPr>
        </p:nvSpPr>
        <p:spPr>
          <a:xfrm>
            <a:off x="1497496" y="1825625"/>
            <a:ext cx="9388218" cy="4351338"/>
          </a:xfrm>
        </p:spPr>
        <p:txBody>
          <a:bodyPr>
            <a:normAutofit/>
          </a:bodyPr>
          <a:lstStyle/>
          <a:p>
            <a:pPr>
              <a:lnSpc>
                <a:spcPct val="90000"/>
              </a:lnSpc>
            </a:pPr>
            <a:r>
              <a:rPr lang="it-IT" altLang="it-IT" sz="2000" dirty="0">
                <a:solidFill>
                  <a:srgbClr val="003366"/>
                </a:solidFill>
              </a:rPr>
              <a:t>In Italia una strategia sugli </a:t>
            </a:r>
            <a:r>
              <a:rPr lang="it-IT" altLang="it-IT" sz="2000" dirty="0" smtClean="0">
                <a:solidFill>
                  <a:srgbClr val="003366"/>
                </a:solidFill>
              </a:rPr>
              <a:t>open data </a:t>
            </a:r>
            <a:r>
              <a:rPr lang="it-IT" altLang="it-IT" sz="2000" dirty="0">
                <a:solidFill>
                  <a:srgbClr val="003366"/>
                </a:solidFill>
              </a:rPr>
              <a:t>è partita in ritardo rispetto ad altri paesi, ma comincia a delinearsi come priorità anche dell’</a:t>
            </a:r>
            <a:r>
              <a:rPr lang="it-IT" altLang="it-IT" sz="2000" b="1" dirty="0">
                <a:solidFill>
                  <a:srgbClr val="003366"/>
                </a:solidFill>
              </a:rPr>
              <a:t>Agenda digitale</a:t>
            </a:r>
            <a:r>
              <a:rPr lang="it-IT" altLang="it-IT" sz="2000" dirty="0">
                <a:solidFill>
                  <a:srgbClr val="003366"/>
                </a:solidFill>
              </a:rPr>
              <a:t> stabilita dal </a:t>
            </a:r>
            <a:r>
              <a:rPr lang="it-IT" altLang="it-IT" sz="2000" dirty="0" smtClean="0">
                <a:solidFill>
                  <a:srgbClr val="003366"/>
                </a:solidFill>
              </a:rPr>
              <a:t>Governo.</a:t>
            </a:r>
            <a:endParaRPr lang="it-IT" altLang="it-IT" sz="2000" dirty="0">
              <a:solidFill>
                <a:srgbClr val="003366"/>
              </a:solidFill>
            </a:endParaRPr>
          </a:p>
          <a:p>
            <a:pPr>
              <a:lnSpc>
                <a:spcPct val="90000"/>
              </a:lnSpc>
            </a:pPr>
            <a:r>
              <a:rPr lang="it-IT" altLang="it-IT" sz="2000" dirty="0">
                <a:solidFill>
                  <a:srgbClr val="003366"/>
                </a:solidFill>
              </a:rPr>
              <a:t>Nell’ottobre del 2011 è stato avviato il portale dei dati pubblici gestito dal </a:t>
            </a:r>
            <a:r>
              <a:rPr lang="it-IT" altLang="it-IT" sz="2000" dirty="0" err="1" smtClean="0">
                <a:solidFill>
                  <a:srgbClr val="003366"/>
                </a:solidFill>
              </a:rPr>
              <a:t>FormezPA</a:t>
            </a:r>
            <a:r>
              <a:rPr lang="it-IT" altLang="it-IT" sz="2000" dirty="0" smtClean="0">
                <a:solidFill>
                  <a:srgbClr val="003366"/>
                </a:solidFill>
              </a:rPr>
              <a:t> </a:t>
            </a:r>
            <a:r>
              <a:rPr lang="it-IT" altLang="it-IT" sz="2000" dirty="0">
                <a:solidFill>
                  <a:srgbClr val="003366"/>
                </a:solidFill>
              </a:rPr>
              <a:t>per conto del Governo italiano: </a:t>
            </a:r>
            <a:r>
              <a:rPr lang="it-IT" altLang="it-IT" sz="2000" b="1" i="1" dirty="0">
                <a:solidFill>
                  <a:srgbClr val="003366"/>
                </a:solidFill>
              </a:rPr>
              <a:t>http://www.dati.gov.it</a:t>
            </a:r>
            <a:r>
              <a:rPr lang="it-IT" altLang="it-IT" sz="2000" b="1" i="1" dirty="0" smtClean="0">
                <a:solidFill>
                  <a:srgbClr val="003366"/>
                </a:solidFill>
              </a:rPr>
              <a:t>/</a:t>
            </a:r>
            <a:endParaRPr lang="it-IT" altLang="it-IT" sz="2000" b="1" i="1" dirty="0">
              <a:solidFill>
                <a:srgbClr val="003366"/>
              </a:solidFill>
            </a:endParaRPr>
          </a:p>
          <a:p>
            <a:pPr>
              <a:lnSpc>
                <a:spcPct val="90000"/>
              </a:lnSpc>
            </a:pPr>
            <a:r>
              <a:rPr lang="it-IT" altLang="it-IT" sz="2000" dirty="0" smtClean="0">
                <a:solidFill>
                  <a:srgbClr val="003366"/>
                </a:solidFill>
              </a:rPr>
              <a:t>Il </a:t>
            </a:r>
            <a:r>
              <a:rPr lang="it-IT" altLang="it-IT" sz="2000" dirty="0">
                <a:solidFill>
                  <a:srgbClr val="003366"/>
                </a:solidFill>
              </a:rPr>
              <a:t>portale raccoglie le diverse iniziative avviate in Italia </a:t>
            </a:r>
            <a:r>
              <a:rPr lang="it-IT" altLang="it-IT" sz="2000" dirty="0" smtClean="0">
                <a:solidFill>
                  <a:srgbClr val="003366"/>
                </a:solidFill>
              </a:rPr>
              <a:t>(</a:t>
            </a:r>
            <a:r>
              <a:rPr lang="it-IT" sz="2000" dirty="0"/>
              <a:t>17582 </a:t>
            </a:r>
            <a:r>
              <a:rPr lang="it-IT" sz="2000" dirty="0" err="1" smtClean="0"/>
              <a:t>Dataset</a:t>
            </a:r>
            <a:r>
              <a:rPr lang="it-IT" sz="2000" dirty="0" smtClean="0"/>
              <a:t>) </a:t>
            </a:r>
            <a:r>
              <a:rPr lang="it-IT" altLang="it-IT" sz="2000" dirty="0" smtClean="0">
                <a:solidFill>
                  <a:srgbClr val="003366"/>
                </a:solidFill>
              </a:rPr>
              <a:t>e </a:t>
            </a:r>
            <a:r>
              <a:rPr lang="it-IT" altLang="it-IT" sz="2000" dirty="0">
                <a:solidFill>
                  <a:srgbClr val="003366"/>
                </a:solidFill>
              </a:rPr>
              <a:t>offre una serie di indicazioni su come </a:t>
            </a:r>
            <a:r>
              <a:rPr lang="it-IT" altLang="it-IT" sz="2000" dirty="0" smtClean="0">
                <a:solidFill>
                  <a:srgbClr val="003366"/>
                </a:solidFill>
              </a:rPr>
              <a:t>fare </a:t>
            </a:r>
            <a:r>
              <a:rPr lang="it-IT" altLang="it-IT" sz="2000" b="1" dirty="0" smtClean="0">
                <a:solidFill>
                  <a:srgbClr val="003366"/>
                </a:solidFill>
              </a:rPr>
              <a:t>Open Data</a:t>
            </a:r>
          </a:p>
          <a:p>
            <a:pPr>
              <a:lnSpc>
                <a:spcPct val="90000"/>
              </a:lnSpc>
            </a:pPr>
            <a:r>
              <a:rPr lang="it-IT" altLang="it-IT" sz="2000" dirty="0" smtClean="0">
                <a:solidFill>
                  <a:srgbClr val="003366"/>
                </a:solidFill>
              </a:rPr>
              <a:t>(</a:t>
            </a:r>
            <a:r>
              <a:rPr lang="it-IT" sz="2000" b="1" dirty="0" smtClean="0">
                <a:hlinkClick r:id="rId3"/>
              </a:rPr>
              <a:t>http</a:t>
            </a:r>
            <a:r>
              <a:rPr lang="it-IT" sz="2000" b="1" dirty="0">
                <a:hlinkClick r:id="rId3"/>
              </a:rPr>
              <a:t>://www.dati.gov.it/</a:t>
            </a:r>
            <a:r>
              <a:rPr lang="it-IT" sz="2000" b="1" dirty="0" err="1">
                <a:hlinkClick r:id="rId3"/>
              </a:rPr>
              <a:t>content</a:t>
            </a:r>
            <a:r>
              <a:rPr lang="it-IT" sz="2000" b="1" dirty="0">
                <a:hlinkClick r:id="rId3"/>
              </a:rPr>
              <a:t>/fare-open-data</a:t>
            </a:r>
            <a:r>
              <a:rPr lang="it-IT" altLang="it-IT" sz="2000" i="1" dirty="0" smtClean="0">
                <a:solidFill>
                  <a:srgbClr val="003366"/>
                </a:solidFill>
              </a:rPr>
              <a:t>)</a:t>
            </a:r>
            <a:endParaRPr lang="it-IT" altLang="it-IT" sz="2000" dirty="0">
              <a:solidFill>
                <a:srgbClr val="003366"/>
              </a:solidFill>
            </a:endParaRPr>
          </a:p>
          <a:p>
            <a:pPr>
              <a:lnSpc>
                <a:spcPct val="90000"/>
              </a:lnSpc>
            </a:pPr>
            <a:r>
              <a:rPr lang="it-IT" altLang="it-IT" sz="2000" b="1" dirty="0">
                <a:solidFill>
                  <a:srgbClr val="003366"/>
                </a:solidFill>
              </a:rPr>
              <a:t>L’Istat </a:t>
            </a:r>
            <a:r>
              <a:rPr lang="it-IT" altLang="it-IT" sz="2000" dirty="0">
                <a:solidFill>
                  <a:srgbClr val="003366"/>
                </a:solidFill>
              </a:rPr>
              <a:t>è stato il precursore di questa strategia adottando una licenza aperta per la pubblicazione dei dati statistici e ripensando complessivamente il suo sito istituzionale (</a:t>
            </a:r>
            <a:r>
              <a:rPr lang="it-IT" altLang="it-IT" sz="2000" i="1" dirty="0" smtClean="0">
                <a:solidFill>
                  <a:srgbClr val="003366"/>
                </a:solidFill>
              </a:rPr>
              <a:t>www.istat.it</a:t>
            </a:r>
            <a:r>
              <a:rPr lang="it-IT" altLang="it-IT" sz="2000" dirty="0" smtClean="0">
                <a:solidFill>
                  <a:srgbClr val="003366"/>
                </a:solidFill>
              </a:rPr>
              <a:t>).</a:t>
            </a:r>
            <a:endParaRPr lang="it-IT" altLang="it-IT" sz="2000" dirty="0">
              <a:solidFill>
                <a:srgbClr val="003366"/>
              </a:solidFill>
            </a:endParaRPr>
          </a:p>
        </p:txBody>
      </p:sp>
    </p:spTree>
    <p:extLst>
      <p:ext uri="{BB962C8B-B14F-4D97-AF65-F5344CB8AC3E}">
        <p14:creationId xmlns:p14="http://schemas.microsoft.com/office/powerpoint/2010/main" val="100020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24000" y="0"/>
            <a:ext cx="9829801" cy="1208868"/>
          </a:xfrm>
        </p:spPr>
        <p:txBody>
          <a:bodyPr/>
          <a:lstStyle/>
          <a:p>
            <a:r>
              <a:rPr lang="it-IT" dirty="0"/>
              <a:t>Piano </a:t>
            </a:r>
            <a:r>
              <a:rPr lang="it-IT" dirty="0" smtClean="0"/>
              <a:t>per </a:t>
            </a:r>
            <a:r>
              <a:rPr lang="it-IT" dirty="0"/>
              <a:t>l’e-</a:t>
            </a:r>
            <a:r>
              <a:rPr lang="it-IT" dirty="0" err="1"/>
              <a:t>government</a:t>
            </a:r>
            <a:endParaRPr lang="it-IT" dirty="0"/>
          </a:p>
        </p:txBody>
      </p:sp>
      <p:sp>
        <p:nvSpPr>
          <p:cNvPr id="4" name="Rectangle 3"/>
          <p:cNvSpPr>
            <a:spLocks noGrp="1" noChangeArrowheads="1"/>
          </p:cNvSpPr>
          <p:nvPr>
            <p:ph idx="1"/>
          </p:nvPr>
        </p:nvSpPr>
        <p:spPr>
          <a:xfrm>
            <a:off x="1524000" y="1825625"/>
            <a:ext cx="9829802" cy="4351338"/>
          </a:xfrm>
        </p:spPr>
        <p:txBody>
          <a:bodyPr>
            <a:normAutofit/>
          </a:bodyPr>
          <a:lstStyle/>
          <a:p>
            <a:r>
              <a:rPr lang="it-IT" altLang="it-IT" sz="2000" dirty="0" smtClean="0">
                <a:solidFill>
                  <a:srgbClr val="003366"/>
                </a:solidFill>
              </a:rPr>
              <a:t>Il </a:t>
            </a:r>
            <a:r>
              <a:rPr lang="it-IT" altLang="it-IT" sz="2000" dirty="0">
                <a:solidFill>
                  <a:srgbClr val="003366"/>
                </a:solidFill>
              </a:rPr>
              <a:t>piano consiste in un insieme di provvedimenti diretti a favorire l’innovazione tecnologica nella pubblica amministrazione e a raggiungere tre obiettivi principali: </a:t>
            </a:r>
            <a:endParaRPr lang="it-IT" altLang="it-IT" sz="2000" dirty="0" smtClean="0">
              <a:solidFill>
                <a:srgbClr val="003366"/>
              </a:solidFill>
            </a:endParaRPr>
          </a:p>
          <a:p>
            <a:pPr marL="457200" indent="-457200">
              <a:buFont typeface="+mj-lt"/>
              <a:buAutoNum type="arabicPeriod"/>
            </a:pPr>
            <a:r>
              <a:rPr lang="it-IT" altLang="it-IT" sz="2000" dirty="0" smtClean="0">
                <a:solidFill>
                  <a:srgbClr val="003366"/>
                </a:solidFill>
              </a:rPr>
              <a:t>migliorare </a:t>
            </a:r>
            <a:r>
              <a:rPr lang="it-IT" altLang="it-IT" sz="2000" b="1" dirty="0">
                <a:solidFill>
                  <a:srgbClr val="003366"/>
                </a:solidFill>
              </a:rPr>
              <a:t>l’efficienza</a:t>
            </a:r>
            <a:r>
              <a:rPr lang="it-IT" altLang="it-IT" sz="2000" dirty="0">
                <a:solidFill>
                  <a:srgbClr val="003366"/>
                </a:solidFill>
              </a:rPr>
              <a:t> interna delle amministrazioni; </a:t>
            </a:r>
            <a:endParaRPr lang="it-IT" altLang="it-IT" sz="2000" dirty="0" smtClean="0">
              <a:solidFill>
                <a:srgbClr val="003366"/>
              </a:solidFill>
            </a:endParaRPr>
          </a:p>
          <a:p>
            <a:pPr marL="457200" indent="-457200">
              <a:buFont typeface="+mj-lt"/>
              <a:buAutoNum type="arabicPeriod"/>
            </a:pPr>
            <a:r>
              <a:rPr lang="it-IT" altLang="it-IT" sz="2000" dirty="0" smtClean="0">
                <a:solidFill>
                  <a:srgbClr val="003366"/>
                </a:solidFill>
              </a:rPr>
              <a:t>offrire </a:t>
            </a:r>
            <a:r>
              <a:rPr lang="it-IT" altLang="it-IT" sz="2000" b="1" dirty="0">
                <a:solidFill>
                  <a:srgbClr val="003366"/>
                </a:solidFill>
              </a:rPr>
              <a:t>servizi</a:t>
            </a:r>
            <a:r>
              <a:rPr lang="it-IT" altLang="it-IT" sz="2000" dirty="0">
                <a:solidFill>
                  <a:srgbClr val="003366"/>
                </a:solidFill>
              </a:rPr>
              <a:t> integrati ai cittadini e alle imprese; </a:t>
            </a:r>
            <a:endParaRPr lang="it-IT" altLang="it-IT" sz="2000" dirty="0" smtClean="0">
              <a:solidFill>
                <a:srgbClr val="003366"/>
              </a:solidFill>
            </a:endParaRPr>
          </a:p>
          <a:p>
            <a:pPr marL="457200" indent="-457200">
              <a:buFont typeface="+mj-lt"/>
              <a:buAutoNum type="arabicPeriod"/>
            </a:pPr>
            <a:r>
              <a:rPr lang="it-IT" altLang="it-IT" sz="2000" dirty="0" smtClean="0">
                <a:solidFill>
                  <a:srgbClr val="003366"/>
                </a:solidFill>
              </a:rPr>
              <a:t>garantire </a:t>
            </a:r>
            <a:r>
              <a:rPr lang="it-IT" altLang="it-IT" sz="2000" dirty="0">
                <a:solidFill>
                  <a:srgbClr val="003366"/>
                </a:solidFill>
              </a:rPr>
              <a:t>a tutti </a:t>
            </a:r>
            <a:r>
              <a:rPr lang="it-IT" altLang="it-IT" sz="2000" b="1" dirty="0">
                <a:solidFill>
                  <a:srgbClr val="003366"/>
                </a:solidFill>
              </a:rPr>
              <a:t>l’accesso telematico</a:t>
            </a:r>
            <a:r>
              <a:rPr lang="it-IT" altLang="it-IT" sz="2000" dirty="0">
                <a:solidFill>
                  <a:srgbClr val="003366"/>
                </a:solidFill>
              </a:rPr>
              <a:t> alle informazioni e ai servizi erogati.</a:t>
            </a:r>
          </a:p>
        </p:txBody>
      </p:sp>
    </p:spTree>
    <p:extLst>
      <p:ext uri="{BB962C8B-B14F-4D97-AF65-F5344CB8AC3E}">
        <p14:creationId xmlns:p14="http://schemas.microsoft.com/office/powerpoint/2010/main" val="2179690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1" name="Immagin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1501" y="1416050"/>
            <a:ext cx="8509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1492" name="Immagin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2376" y="1711325"/>
            <a:ext cx="3933825" cy="1123950"/>
          </a:xfrm>
          <a:prstGeom prst="rect">
            <a:avLst/>
          </a:prstGeom>
          <a:ln/>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387425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97496" y="0"/>
            <a:ext cx="9856305" cy="1208868"/>
          </a:xfrm>
        </p:spPr>
        <p:txBody>
          <a:bodyPr/>
          <a:lstStyle/>
          <a:p>
            <a:r>
              <a:rPr lang="it-IT" dirty="0" smtClean="0"/>
              <a:t>Principi Open </a:t>
            </a:r>
            <a:r>
              <a:rPr lang="it-IT" dirty="0" err="1" smtClean="0"/>
              <a:t>Government</a:t>
            </a:r>
            <a:r>
              <a:rPr lang="it-IT" dirty="0" smtClean="0"/>
              <a:t> Data</a:t>
            </a:r>
            <a:endParaRPr lang="it-IT" dirty="0"/>
          </a:p>
        </p:txBody>
      </p:sp>
      <p:sp>
        <p:nvSpPr>
          <p:cNvPr id="3" name="Segnaposto contenuto 2"/>
          <p:cNvSpPr>
            <a:spLocks noGrp="1"/>
          </p:cNvSpPr>
          <p:nvPr>
            <p:ph idx="1"/>
          </p:nvPr>
        </p:nvSpPr>
        <p:spPr>
          <a:xfrm>
            <a:off x="1328057" y="1825625"/>
            <a:ext cx="9900237" cy="4351338"/>
          </a:xfrm>
        </p:spPr>
        <p:txBody>
          <a:bodyPr>
            <a:noAutofit/>
          </a:bodyPr>
          <a:lstStyle/>
          <a:p>
            <a:pPr marL="342900" indent="-342900">
              <a:lnSpc>
                <a:spcPct val="100000"/>
              </a:lnSpc>
              <a:spcBef>
                <a:spcPts val="600"/>
              </a:spcBef>
              <a:spcAft>
                <a:spcPts val="600"/>
              </a:spcAft>
              <a:buSzPct val="100000"/>
              <a:buFont typeface="+mj-lt"/>
              <a:buAutoNum type="arabicPeriod"/>
              <a:defRPr/>
            </a:pPr>
            <a:r>
              <a:rPr lang="en-US" sz="2000" b="1" dirty="0" err="1">
                <a:solidFill>
                  <a:srgbClr val="003366"/>
                </a:solidFill>
              </a:rPr>
              <a:t>Completi</a:t>
            </a:r>
            <a:r>
              <a:rPr lang="en-US" sz="2000" dirty="0">
                <a:solidFill>
                  <a:srgbClr val="003366"/>
                </a:solidFill>
              </a:rPr>
              <a:t>: </a:t>
            </a:r>
            <a:r>
              <a:rPr lang="it-IT" sz="2000" dirty="0">
                <a:solidFill>
                  <a:srgbClr val="003366"/>
                </a:solidFill>
              </a:rPr>
              <a:t>Tutti i dati pubblici sono resi disponibili. Sono dati pubblici i dati che non sono soggetti a valide limitazioni legate alla privacy, alla sicurezza o a privilegi.</a:t>
            </a:r>
          </a:p>
          <a:p>
            <a:pPr marL="342900" indent="-342900">
              <a:lnSpc>
                <a:spcPct val="100000"/>
              </a:lnSpc>
              <a:spcBef>
                <a:spcPts val="600"/>
              </a:spcBef>
              <a:spcAft>
                <a:spcPts val="600"/>
              </a:spcAft>
              <a:buSzPct val="100000"/>
              <a:buFont typeface="+mj-lt"/>
              <a:buAutoNum type="arabicPeriod"/>
              <a:defRPr/>
            </a:pPr>
            <a:r>
              <a:rPr lang="it-IT" sz="2000" b="1" dirty="0">
                <a:solidFill>
                  <a:srgbClr val="003366"/>
                </a:solidFill>
              </a:rPr>
              <a:t>Primari</a:t>
            </a:r>
            <a:r>
              <a:rPr lang="it-IT" sz="2000" dirty="0">
                <a:solidFill>
                  <a:srgbClr val="003366"/>
                </a:solidFill>
              </a:rPr>
              <a:t>: I dati sono raccolti alla fonte, con il massimo livello di granularità, in forme non aggregate né modificate.</a:t>
            </a:r>
          </a:p>
          <a:p>
            <a:pPr marL="342900" indent="-342900">
              <a:lnSpc>
                <a:spcPct val="100000"/>
              </a:lnSpc>
              <a:spcBef>
                <a:spcPts val="600"/>
              </a:spcBef>
              <a:spcAft>
                <a:spcPts val="600"/>
              </a:spcAft>
              <a:buSzPct val="100000"/>
              <a:buFont typeface="+mj-lt"/>
              <a:buAutoNum type="arabicPeriod"/>
              <a:defRPr/>
            </a:pPr>
            <a:r>
              <a:rPr lang="it-IT" sz="2000" b="1" dirty="0">
                <a:solidFill>
                  <a:srgbClr val="003366"/>
                </a:solidFill>
              </a:rPr>
              <a:t>Tempestivi</a:t>
            </a:r>
            <a:r>
              <a:rPr lang="it-IT" sz="2000" dirty="0">
                <a:solidFill>
                  <a:srgbClr val="003366"/>
                </a:solidFill>
              </a:rPr>
              <a:t>: I dati sono resi disponibili tempestivamente così che ne sia preservato il valore.</a:t>
            </a:r>
          </a:p>
          <a:p>
            <a:pPr marL="342900" indent="-342900">
              <a:lnSpc>
                <a:spcPct val="100000"/>
              </a:lnSpc>
              <a:spcBef>
                <a:spcPts val="600"/>
              </a:spcBef>
              <a:spcAft>
                <a:spcPts val="600"/>
              </a:spcAft>
              <a:buSzPct val="100000"/>
              <a:buFont typeface="+mj-lt"/>
              <a:buAutoNum type="arabicPeriod"/>
              <a:defRPr/>
            </a:pPr>
            <a:r>
              <a:rPr lang="it-IT" sz="2000" b="1" dirty="0">
                <a:solidFill>
                  <a:srgbClr val="003366"/>
                </a:solidFill>
              </a:rPr>
              <a:t>Accessibili</a:t>
            </a:r>
            <a:r>
              <a:rPr lang="it-IT" sz="2000" dirty="0">
                <a:solidFill>
                  <a:srgbClr val="003366"/>
                </a:solidFill>
              </a:rPr>
              <a:t>: I dati sono disponibili facilmente per il più ampio numero di utenti e per il più ampio spettro di propositi.</a:t>
            </a:r>
          </a:p>
          <a:p>
            <a:pPr marL="342900" indent="-342900">
              <a:lnSpc>
                <a:spcPct val="100000"/>
              </a:lnSpc>
              <a:spcBef>
                <a:spcPts val="600"/>
              </a:spcBef>
              <a:spcAft>
                <a:spcPts val="600"/>
              </a:spcAft>
              <a:buSzPct val="100000"/>
              <a:buFont typeface="+mj-lt"/>
              <a:buAutoNum type="arabicPeriod"/>
              <a:defRPr/>
            </a:pPr>
            <a:r>
              <a:rPr lang="it-IT" sz="2000" b="1" dirty="0">
                <a:solidFill>
                  <a:srgbClr val="003366"/>
                </a:solidFill>
              </a:rPr>
              <a:t>Processabili dalle macchine</a:t>
            </a:r>
            <a:r>
              <a:rPr lang="it-IT" sz="2000" dirty="0">
                <a:solidFill>
                  <a:srgbClr val="003366"/>
                </a:solidFill>
              </a:rPr>
              <a:t>: I dati sono sufficientemente strutturati in modo da permetterne il trattamento automatico.</a:t>
            </a:r>
          </a:p>
          <a:p>
            <a:pPr marL="342900" indent="-342900">
              <a:lnSpc>
                <a:spcPct val="100000"/>
              </a:lnSpc>
              <a:spcBef>
                <a:spcPts val="600"/>
              </a:spcBef>
              <a:spcAft>
                <a:spcPts val="600"/>
              </a:spcAft>
              <a:buSzPct val="100000"/>
              <a:buFont typeface="+mj-lt"/>
              <a:buAutoNum type="arabicPeriod"/>
              <a:defRPr/>
            </a:pPr>
            <a:r>
              <a:rPr lang="it-IT" sz="2000" b="1" dirty="0">
                <a:solidFill>
                  <a:srgbClr val="003366"/>
                </a:solidFill>
              </a:rPr>
              <a:t>Non discriminatori</a:t>
            </a:r>
            <a:r>
              <a:rPr lang="it-IT" sz="2000" dirty="0">
                <a:solidFill>
                  <a:srgbClr val="003366"/>
                </a:solidFill>
              </a:rPr>
              <a:t>: I dati sono disponibili a tutti, senza che sia necessaria la registrazione o l'uso di determinate applicazioni.</a:t>
            </a:r>
          </a:p>
          <a:p>
            <a:endParaRPr lang="it-IT" dirty="0"/>
          </a:p>
        </p:txBody>
      </p:sp>
    </p:spTree>
    <p:extLst>
      <p:ext uri="{BB962C8B-B14F-4D97-AF65-F5344CB8AC3E}">
        <p14:creationId xmlns:p14="http://schemas.microsoft.com/office/powerpoint/2010/main" val="149922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24000" y="0"/>
            <a:ext cx="9829801" cy="1208868"/>
          </a:xfrm>
        </p:spPr>
        <p:txBody>
          <a:bodyPr/>
          <a:lstStyle/>
          <a:p>
            <a:r>
              <a:rPr lang="it-IT" dirty="0" smtClean="0"/>
              <a:t>Principi Open </a:t>
            </a:r>
            <a:r>
              <a:rPr lang="it-IT" dirty="0" err="1" smtClean="0"/>
              <a:t>Government</a:t>
            </a:r>
            <a:r>
              <a:rPr lang="it-IT" dirty="0" smtClean="0"/>
              <a:t> Data</a:t>
            </a:r>
            <a:endParaRPr lang="it-IT" dirty="0"/>
          </a:p>
        </p:txBody>
      </p:sp>
      <p:sp>
        <p:nvSpPr>
          <p:cNvPr id="3" name="Segnaposto contenuto 2"/>
          <p:cNvSpPr>
            <a:spLocks noGrp="1"/>
          </p:cNvSpPr>
          <p:nvPr>
            <p:ph idx="1"/>
          </p:nvPr>
        </p:nvSpPr>
        <p:spPr>
          <a:xfrm>
            <a:off x="1415143" y="1825625"/>
            <a:ext cx="9813151" cy="4351338"/>
          </a:xfrm>
        </p:spPr>
        <p:txBody>
          <a:bodyPr>
            <a:normAutofit lnSpcReduction="10000"/>
          </a:bodyPr>
          <a:lstStyle/>
          <a:p>
            <a:pPr marL="342900" indent="-342900">
              <a:lnSpc>
                <a:spcPct val="100000"/>
              </a:lnSpc>
              <a:spcBef>
                <a:spcPts val="600"/>
              </a:spcBef>
              <a:spcAft>
                <a:spcPts val="600"/>
              </a:spcAft>
              <a:buSzPct val="100000"/>
              <a:buFont typeface="+mj-lt"/>
              <a:buAutoNum type="arabicPeriod" startAt="7"/>
              <a:defRPr/>
            </a:pPr>
            <a:r>
              <a:rPr lang="it-IT" sz="2000" b="1" dirty="0">
                <a:solidFill>
                  <a:srgbClr val="003366"/>
                </a:solidFill>
              </a:rPr>
              <a:t>Non proprietari:</a:t>
            </a:r>
            <a:r>
              <a:rPr lang="it-IT" sz="2000" dirty="0">
                <a:solidFill>
                  <a:srgbClr val="003366"/>
                </a:solidFill>
              </a:rPr>
              <a:t> I dati sono disponibili in un formato su cui nessuno abbia un controllo esclusivo.</a:t>
            </a:r>
          </a:p>
          <a:p>
            <a:pPr marL="342900" indent="-342900">
              <a:lnSpc>
                <a:spcPct val="100000"/>
              </a:lnSpc>
              <a:spcBef>
                <a:spcPts val="600"/>
              </a:spcBef>
              <a:spcAft>
                <a:spcPts val="600"/>
              </a:spcAft>
              <a:buSzPct val="100000"/>
              <a:buFont typeface="+mj-lt"/>
              <a:buAutoNum type="arabicPeriod" startAt="7"/>
              <a:defRPr/>
            </a:pPr>
            <a:r>
              <a:rPr lang="it-IT" sz="2000" b="1" dirty="0">
                <a:solidFill>
                  <a:srgbClr val="003366"/>
                </a:solidFill>
              </a:rPr>
              <a:t>Licenze aperte</a:t>
            </a:r>
            <a:r>
              <a:rPr lang="it-IT" sz="2000" dirty="0">
                <a:solidFill>
                  <a:srgbClr val="003366"/>
                </a:solidFill>
              </a:rPr>
              <a:t>: la massima apertura include la chiara definizione dei dati pubblici come prodotto della pubblica amministrazione e perciò disponibili senza restrizioni sul loro uso</a:t>
            </a:r>
          </a:p>
          <a:p>
            <a:pPr marL="342900" indent="-342900">
              <a:lnSpc>
                <a:spcPct val="100000"/>
              </a:lnSpc>
              <a:spcBef>
                <a:spcPts val="600"/>
              </a:spcBef>
              <a:spcAft>
                <a:spcPts val="600"/>
              </a:spcAft>
              <a:buSzPct val="100000"/>
              <a:buFont typeface="+mj-lt"/>
              <a:buAutoNum type="arabicPeriod" startAt="7"/>
              <a:defRPr/>
            </a:pPr>
            <a:r>
              <a:rPr lang="it-IT" sz="2000" b="1" dirty="0">
                <a:solidFill>
                  <a:srgbClr val="003366"/>
                </a:solidFill>
              </a:rPr>
              <a:t>Permanenza</a:t>
            </a:r>
            <a:r>
              <a:rPr lang="it-IT" sz="2000" dirty="0">
                <a:solidFill>
                  <a:srgbClr val="003366"/>
                </a:solidFill>
              </a:rPr>
              <a:t>: per il miglior riuso, le informazioni rese disponibili online devono rimanere online, con un'appropriata tracciatura delle versioni e un'archiviazione nel tempo.</a:t>
            </a:r>
          </a:p>
          <a:p>
            <a:pPr marL="342900" indent="-342900">
              <a:lnSpc>
                <a:spcPct val="100000"/>
              </a:lnSpc>
              <a:spcBef>
                <a:spcPts val="600"/>
              </a:spcBef>
              <a:spcAft>
                <a:spcPts val="600"/>
              </a:spcAft>
              <a:buSzPct val="100000"/>
              <a:buFont typeface="+mj-lt"/>
              <a:buAutoNum type="arabicPeriod" startAt="7"/>
              <a:defRPr/>
            </a:pPr>
            <a:r>
              <a:rPr lang="it-IT" sz="2000" b="1" dirty="0">
                <a:solidFill>
                  <a:srgbClr val="003366"/>
                </a:solidFill>
              </a:rPr>
              <a:t>Costi</a:t>
            </a:r>
            <a:r>
              <a:rPr lang="it-IT" sz="2000" dirty="0">
                <a:solidFill>
                  <a:srgbClr val="003366"/>
                </a:solidFill>
              </a:rPr>
              <a:t>: la maggior parte delle informazioni viene raccolta per scopi amministrativi indipendentemente dalla presenza di imposte per gli utenti. Imporre tassazioni limita il bacino di coloro interessati (o capaci) ad accedere alle info. Può anche precludere l'uso creativo dei dati che a sua volta creerebbe la crescita degli affari e nuove entrate per la PA.</a:t>
            </a:r>
          </a:p>
          <a:p>
            <a:endParaRPr lang="it-IT" sz="1800" dirty="0"/>
          </a:p>
        </p:txBody>
      </p:sp>
    </p:spTree>
    <p:extLst>
      <p:ext uri="{BB962C8B-B14F-4D97-AF65-F5344CB8AC3E}">
        <p14:creationId xmlns:p14="http://schemas.microsoft.com/office/powerpoint/2010/main" val="2054000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37252" y="0"/>
            <a:ext cx="9816549" cy="1208868"/>
          </a:xfrm>
        </p:spPr>
        <p:txBody>
          <a:bodyPr/>
          <a:lstStyle/>
          <a:p>
            <a:r>
              <a:rPr lang="it-IT" dirty="0" smtClean="0"/>
              <a:t>G8 Open Data Charter and Technical </a:t>
            </a:r>
            <a:r>
              <a:rPr lang="it-IT" dirty="0" err="1" smtClean="0"/>
              <a:t>Annex</a:t>
            </a:r>
            <a:endParaRPr lang="it-IT" dirty="0"/>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3323085641"/>
              </p:ext>
            </p:extLst>
          </p:nvPr>
        </p:nvGraphicFramePr>
        <p:xfrm>
          <a:off x="772886" y="2252802"/>
          <a:ext cx="11190513" cy="4237060"/>
        </p:xfrm>
        <a:graphic>
          <a:graphicData uri="http://schemas.openxmlformats.org/drawingml/2006/table">
            <a:tbl>
              <a:tblPr/>
              <a:tblGrid>
                <a:gridCol w="4615543"/>
                <a:gridCol w="6574970"/>
              </a:tblGrid>
              <a:tr h="218840">
                <a:tc>
                  <a:txBody>
                    <a:bodyPr/>
                    <a:lstStyle/>
                    <a:p>
                      <a:pPr algn="l" fontAlgn="b"/>
                      <a:r>
                        <a:rPr lang="it-IT" sz="1400" b="1" i="0" u="none" strike="noStrike" dirty="0">
                          <a:solidFill>
                            <a:srgbClr val="000000"/>
                          </a:solidFill>
                          <a:effectLst/>
                          <a:latin typeface="Calibri" panose="020F0502020204030204" pitchFamily="34" charset="0"/>
                        </a:rPr>
                        <a:t>Categoria di dati (in ordine alfabetico)</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it-IT" sz="1400" b="1" i="0" u="none" strike="noStrike">
                          <a:solidFill>
                            <a:srgbClr val="000000"/>
                          </a:solidFill>
                          <a:effectLst/>
                          <a:latin typeface="Calibri" panose="020F0502020204030204" pitchFamily="34" charset="0"/>
                        </a:rPr>
                        <a:t>Esempi di dataset</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r>
              <a:tr h="208419">
                <a:tc>
                  <a:txBody>
                    <a:bodyPr/>
                    <a:lstStyle/>
                    <a:p>
                      <a:pPr algn="l" fontAlgn="b"/>
                      <a:r>
                        <a:rPr lang="it-IT" sz="1400" b="0" i="0" u="none" strike="noStrike">
                          <a:solidFill>
                            <a:srgbClr val="000000"/>
                          </a:solidFill>
                          <a:effectLst/>
                          <a:latin typeface="Calibri" panose="020F0502020204030204" pitchFamily="34" charset="0"/>
                        </a:rPr>
                        <a:t>Criminalità e giustizia</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a:solidFill>
                            <a:srgbClr val="000000"/>
                          </a:solidFill>
                          <a:effectLst/>
                          <a:latin typeface="Calibri" panose="020F0502020204030204" pitchFamily="34" charset="0"/>
                        </a:rPr>
                        <a:t>Tassi di criminalità, sicurezza</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419">
                <a:tc>
                  <a:txBody>
                    <a:bodyPr/>
                    <a:lstStyle/>
                    <a:p>
                      <a:pPr algn="l" fontAlgn="b"/>
                      <a:r>
                        <a:rPr lang="it-IT" sz="1400" b="0" i="0" u="none" strike="noStrike">
                          <a:solidFill>
                            <a:srgbClr val="000000"/>
                          </a:solidFill>
                          <a:effectLst/>
                          <a:latin typeface="Calibri" panose="020F0502020204030204" pitchFamily="34" charset="0"/>
                        </a:rPr>
                        <a:t>Energia e Ambiente</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a:solidFill>
                            <a:srgbClr val="000000"/>
                          </a:solidFill>
                          <a:effectLst/>
                          <a:latin typeface="Calibri" panose="020F0502020204030204" pitchFamily="34" charset="0"/>
                        </a:rPr>
                        <a:t>Livelli di inquinamento, consumo di energia</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6840">
                <a:tc>
                  <a:txBody>
                    <a:bodyPr/>
                    <a:lstStyle/>
                    <a:p>
                      <a:pPr algn="l" fontAlgn="b"/>
                      <a:r>
                        <a:rPr lang="it-IT" sz="1400" b="0" i="0" u="none" strike="noStrike">
                          <a:solidFill>
                            <a:srgbClr val="000000"/>
                          </a:solidFill>
                          <a:effectLst/>
                          <a:latin typeface="Calibri" panose="020F0502020204030204" pitchFamily="34" charset="0"/>
                        </a:rPr>
                        <a:t>Finanza e contratti</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a:solidFill>
                            <a:srgbClr val="000000"/>
                          </a:solidFill>
                          <a:effectLst/>
                          <a:latin typeface="Calibri" panose="020F0502020204030204" pitchFamily="34" charset="0"/>
                        </a:rPr>
                        <a:t>Spese per transazioni, aggiudicazione di contratti, bandi di gara, futuri bandi, bilanci locali e nazionali (pianificati e spesi)</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419">
                <a:tc>
                  <a:txBody>
                    <a:bodyPr/>
                    <a:lstStyle/>
                    <a:p>
                      <a:pPr algn="l" fontAlgn="b"/>
                      <a:r>
                        <a:rPr lang="it-IT" sz="1400" b="0" i="0" u="none" strike="noStrike">
                          <a:solidFill>
                            <a:srgbClr val="000000"/>
                          </a:solidFill>
                          <a:effectLst/>
                          <a:latin typeface="Calibri" panose="020F0502020204030204" pitchFamily="34" charset="0"/>
                        </a:rPr>
                        <a:t>Geospaziale</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a:solidFill>
                            <a:srgbClr val="000000"/>
                          </a:solidFill>
                          <a:effectLst/>
                          <a:latin typeface="Calibri" panose="020F0502020204030204" pitchFamily="34" charset="0"/>
                        </a:rPr>
                        <a:t>Topografia, codici postali, mappe nazionali e locali</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419">
                <a:tc>
                  <a:txBody>
                    <a:bodyPr/>
                    <a:lstStyle/>
                    <a:p>
                      <a:pPr algn="l" fontAlgn="b"/>
                      <a:r>
                        <a:rPr lang="it-IT" sz="2000" b="1" i="0" u="none" strike="noStrike" dirty="0">
                          <a:solidFill>
                            <a:srgbClr val="FF0000"/>
                          </a:solidFill>
                          <a:effectLst/>
                          <a:latin typeface="Calibri" panose="020F0502020204030204" pitchFamily="34" charset="0"/>
                        </a:rPr>
                        <a:t>Istruzione</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2000" b="1" i="0" u="none" strike="noStrike" dirty="0">
                          <a:solidFill>
                            <a:srgbClr val="FF0000"/>
                          </a:solidFill>
                          <a:effectLst/>
                          <a:latin typeface="Calibri" panose="020F0502020204030204" pitchFamily="34" charset="0"/>
                        </a:rPr>
                        <a:t>Liste di scuole, performance delle scuole, competenze digitali</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419">
                <a:tc>
                  <a:txBody>
                    <a:bodyPr/>
                    <a:lstStyle/>
                    <a:p>
                      <a:pPr algn="l" fontAlgn="b"/>
                      <a:r>
                        <a:rPr lang="it-IT" sz="1400" b="0" i="0" u="none" strike="noStrike">
                          <a:solidFill>
                            <a:srgbClr val="000000"/>
                          </a:solidFill>
                          <a:effectLst/>
                          <a:latin typeface="Calibri" panose="020F0502020204030204" pitchFamily="34" charset="0"/>
                        </a:rPr>
                        <a:t>Mobilità sociale e welfare</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dirty="0">
                          <a:solidFill>
                            <a:srgbClr val="000000"/>
                          </a:solidFill>
                          <a:effectLst/>
                          <a:latin typeface="Calibri" panose="020F0502020204030204" pitchFamily="34" charset="0"/>
                        </a:rPr>
                        <a:t>Settore abitativo, assicurazione medica e sussidi di disoccupazione</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419">
                <a:tc>
                  <a:txBody>
                    <a:bodyPr/>
                    <a:lstStyle/>
                    <a:p>
                      <a:pPr algn="l" fontAlgn="b"/>
                      <a:r>
                        <a:rPr lang="it-IT" sz="1400" b="0" i="0" u="none" strike="noStrike">
                          <a:solidFill>
                            <a:srgbClr val="000000"/>
                          </a:solidFill>
                          <a:effectLst/>
                          <a:latin typeface="Calibri" panose="020F0502020204030204" pitchFamily="34" charset="0"/>
                        </a:rPr>
                        <a:t>Osservazione della Terra</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a:solidFill>
                            <a:srgbClr val="000000"/>
                          </a:solidFill>
                          <a:effectLst/>
                          <a:latin typeface="Calibri" panose="020F0502020204030204" pitchFamily="34" charset="0"/>
                        </a:rPr>
                        <a:t>Meteo, agricoltura, silvicoltura, pesca e caccia</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6840">
                <a:tc>
                  <a:txBody>
                    <a:bodyPr/>
                    <a:lstStyle/>
                    <a:p>
                      <a:pPr algn="l" fontAlgn="b"/>
                      <a:r>
                        <a:rPr lang="it-IT" sz="1400" b="0" i="0" u="none" strike="noStrike">
                          <a:solidFill>
                            <a:srgbClr val="000000"/>
                          </a:solidFill>
                          <a:effectLst/>
                          <a:latin typeface="Calibri" panose="020F0502020204030204" pitchFamily="34" charset="0"/>
                        </a:rPr>
                        <a:t>Responsabilità (accountability) di Governo e Democrazia</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dirty="0">
                          <a:solidFill>
                            <a:srgbClr val="000000"/>
                          </a:solidFill>
                          <a:effectLst/>
                          <a:latin typeface="Calibri" panose="020F0502020204030204" pitchFamily="34" charset="0"/>
                        </a:rPr>
                        <a:t>Canali di contatto del Governo, risultati elettorali, norme, livello salariale, </a:t>
                      </a:r>
                      <a:r>
                        <a:rPr lang="it-IT" sz="1400" b="0" i="0" u="none" strike="noStrike" dirty="0" smtClean="0">
                          <a:solidFill>
                            <a:srgbClr val="000000"/>
                          </a:solidFill>
                          <a:effectLst/>
                          <a:latin typeface="Calibri" panose="020F0502020204030204" pitchFamily="34" charset="0"/>
                        </a:rPr>
                        <a:t>trasparenza su ospitalità/doni </a:t>
                      </a:r>
                      <a:endParaRPr lang="it-IT" sz="1400" b="0" i="0" u="none" strike="noStrike" dirty="0">
                        <a:solidFill>
                          <a:srgbClr val="000000"/>
                        </a:solidFill>
                        <a:effectLst/>
                        <a:latin typeface="Calibri" panose="020F0502020204030204" pitchFamily="34" charset="0"/>
                      </a:endParaRP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419">
                <a:tc>
                  <a:txBody>
                    <a:bodyPr/>
                    <a:lstStyle/>
                    <a:p>
                      <a:pPr algn="l" fontAlgn="b"/>
                      <a:r>
                        <a:rPr lang="it-IT" sz="1400" b="0" i="0" u="none" strike="noStrike">
                          <a:solidFill>
                            <a:srgbClr val="000000"/>
                          </a:solidFill>
                          <a:effectLst/>
                          <a:latin typeface="Calibri" panose="020F0502020204030204" pitchFamily="34" charset="0"/>
                        </a:rPr>
                        <a:t>Salute</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a:solidFill>
                            <a:srgbClr val="000000"/>
                          </a:solidFill>
                          <a:effectLst/>
                          <a:latin typeface="Calibri" panose="020F0502020204030204" pitchFamily="34" charset="0"/>
                        </a:rPr>
                        <a:t>Dati sulle prescrizioni mediche, dati di performance</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6840">
                <a:tc>
                  <a:txBody>
                    <a:bodyPr/>
                    <a:lstStyle/>
                    <a:p>
                      <a:pPr algn="l" fontAlgn="b"/>
                      <a:r>
                        <a:rPr lang="it-IT" sz="1400" b="0" i="0" u="none" strike="noStrike">
                          <a:solidFill>
                            <a:srgbClr val="000000"/>
                          </a:solidFill>
                          <a:effectLst/>
                          <a:latin typeface="Calibri" panose="020F0502020204030204" pitchFamily="34" charset="0"/>
                        </a:rPr>
                        <a:t>Scienza e ricerca</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a:solidFill>
                            <a:srgbClr val="000000"/>
                          </a:solidFill>
                          <a:effectLst/>
                          <a:latin typeface="Calibri" panose="020F0502020204030204" pitchFamily="34" charset="0"/>
                        </a:rPr>
                        <a:t>Dati sul genoma, attività di ricerca ed istruzione, risultati di esperimenti</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419">
                <a:tc>
                  <a:txBody>
                    <a:bodyPr/>
                    <a:lstStyle/>
                    <a:p>
                      <a:pPr algn="l" fontAlgn="b"/>
                      <a:r>
                        <a:rPr lang="it-IT" sz="1400" b="0" i="0" u="none" strike="noStrike">
                          <a:solidFill>
                            <a:srgbClr val="000000"/>
                          </a:solidFill>
                          <a:effectLst/>
                          <a:latin typeface="Calibri" panose="020F0502020204030204" pitchFamily="34" charset="0"/>
                        </a:rPr>
                        <a:t>Società/Aziende</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a:solidFill>
                            <a:srgbClr val="000000"/>
                          </a:solidFill>
                          <a:effectLst/>
                          <a:latin typeface="Calibri" panose="020F0502020204030204" pitchFamily="34" charset="0"/>
                        </a:rPr>
                        <a:t>Liste di aziende</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6840">
                <a:tc>
                  <a:txBody>
                    <a:bodyPr/>
                    <a:lstStyle/>
                    <a:p>
                      <a:pPr algn="l" fontAlgn="b"/>
                      <a:r>
                        <a:rPr lang="it-IT" sz="1400" b="0" i="0" u="none" strike="noStrike">
                          <a:solidFill>
                            <a:srgbClr val="000000"/>
                          </a:solidFill>
                          <a:effectLst/>
                          <a:latin typeface="Calibri" panose="020F0502020204030204" pitchFamily="34" charset="0"/>
                        </a:rPr>
                        <a:t>Statistiche</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a:solidFill>
                            <a:srgbClr val="000000"/>
                          </a:solidFill>
                          <a:effectLst/>
                          <a:latin typeface="Calibri" panose="020F0502020204030204" pitchFamily="34" charset="0"/>
                        </a:rPr>
                        <a:t>Statistiche nazionali, censimenti, infrastrutture, salute, competenze</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419">
                <a:tc>
                  <a:txBody>
                    <a:bodyPr/>
                    <a:lstStyle/>
                    <a:p>
                      <a:pPr algn="l" fontAlgn="b"/>
                      <a:r>
                        <a:rPr lang="it-IT" sz="1400" b="0" i="0" u="none" strike="noStrike">
                          <a:solidFill>
                            <a:srgbClr val="000000"/>
                          </a:solidFill>
                          <a:effectLst/>
                          <a:latin typeface="Calibri" panose="020F0502020204030204" pitchFamily="34" charset="0"/>
                        </a:rPr>
                        <a:t>Sviluppo globale</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400" b="0" i="0" u="none" strike="noStrike">
                          <a:solidFill>
                            <a:srgbClr val="000000"/>
                          </a:solidFill>
                          <a:effectLst/>
                          <a:latin typeface="Calibri" panose="020F0502020204030204" pitchFamily="34" charset="0"/>
                        </a:rPr>
                        <a:t>Sostegno, sicurezza alimentare, attività estrattive, territorio</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840">
                <a:tc>
                  <a:txBody>
                    <a:bodyPr/>
                    <a:lstStyle/>
                    <a:p>
                      <a:pPr algn="l" fontAlgn="b"/>
                      <a:r>
                        <a:rPr lang="it-IT" sz="1400" b="0" i="0" u="none" strike="noStrike" dirty="0">
                          <a:solidFill>
                            <a:srgbClr val="000000"/>
                          </a:solidFill>
                          <a:effectLst/>
                          <a:latin typeface="Calibri" panose="020F0502020204030204" pitchFamily="34" charset="0"/>
                        </a:rPr>
                        <a:t>Trasporti e Infrastrutture</a:t>
                      </a:r>
                    </a:p>
                  </a:txBody>
                  <a:tcPr marL="8583" marR="8583" marT="858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t-IT" sz="1400" b="0" i="0" u="none" strike="noStrike" dirty="0">
                          <a:solidFill>
                            <a:srgbClr val="000000"/>
                          </a:solidFill>
                          <a:effectLst/>
                          <a:latin typeface="Calibri" panose="020F0502020204030204" pitchFamily="34" charset="0"/>
                        </a:rPr>
                        <a:t>Orari dei trasporti pubblici, punti di accesso alla banda larga</a:t>
                      </a:r>
                    </a:p>
                  </a:txBody>
                  <a:tcPr marL="8583" marR="8583" marT="858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ttangolo 4"/>
          <p:cNvSpPr/>
          <p:nvPr/>
        </p:nvSpPr>
        <p:spPr>
          <a:xfrm>
            <a:off x="3094403" y="1436056"/>
            <a:ext cx="6289082" cy="707886"/>
          </a:xfrm>
          <a:prstGeom prst="rect">
            <a:avLst/>
          </a:prstGeom>
        </p:spPr>
        <p:txBody>
          <a:bodyPr wrap="square">
            <a:spAutoFit/>
          </a:bodyPr>
          <a:lstStyle/>
          <a:p>
            <a:r>
              <a:rPr lang="it-IT" altLang="it-IT" sz="2000" dirty="0">
                <a:solidFill>
                  <a:srgbClr val="003366"/>
                </a:solidFill>
              </a:rPr>
              <a:t>Le aree ritenute </a:t>
            </a:r>
            <a:r>
              <a:rPr lang="it-IT" altLang="it-IT" sz="2000" b="1" dirty="0">
                <a:solidFill>
                  <a:srgbClr val="003366"/>
                </a:solidFill>
              </a:rPr>
              <a:t>principali</a:t>
            </a:r>
            <a:r>
              <a:rPr lang="it-IT" altLang="it-IT" sz="2000" dirty="0">
                <a:solidFill>
                  <a:srgbClr val="003366"/>
                </a:solidFill>
              </a:rPr>
              <a:t> dal G8 al fine di migliorare le nostre democrazie e incoraggiare il </a:t>
            </a:r>
            <a:r>
              <a:rPr lang="it-IT" altLang="it-IT" sz="2000" dirty="0" err="1">
                <a:solidFill>
                  <a:srgbClr val="003366"/>
                </a:solidFill>
              </a:rPr>
              <a:t>ri</a:t>
            </a:r>
            <a:r>
              <a:rPr lang="it-IT" altLang="it-IT" sz="2000" dirty="0">
                <a:solidFill>
                  <a:srgbClr val="003366"/>
                </a:solidFill>
              </a:rPr>
              <a:t>-uso dei dati:</a:t>
            </a:r>
            <a:endParaRPr lang="it-IT" sz="2000" dirty="0">
              <a:solidFill>
                <a:srgbClr val="003366"/>
              </a:solidFill>
            </a:endParaRPr>
          </a:p>
        </p:txBody>
      </p:sp>
      <p:sp>
        <p:nvSpPr>
          <p:cNvPr id="6" name="CasellaDiTesto 5"/>
          <p:cNvSpPr txBox="1"/>
          <p:nvPr/>
        </p:nvSpPr>
        <p:spPr>
          <a:xfrm>
            <a:off x="3292542" y="6550223"/>
            <a:ext cx="8795036" cy="307777"/>
          </a:xfrm>
          <a:prstGeom prst="rect">
            <a:avLst/>
          </a:prstGeom>
          <a:noFill/>
        </p:spPr>
        <p:txBody>
          <a:bodyPr wrap="none" rtlCol="0">
            <a:spAutoFit/>
          </a:bodyPr>
          <a:lstStyle/>
          <a:p>
            <a:r>
              <a:rPr lang="it-IT" sz="1400" dirty="0">
                <a:hlinkClick r:id="rId3"/>
              </a:rPr>
              <a:t>https://www.gov.uk/government/publications/open-data-charter/g8-open-data-charter-and-technical-annex</a:t>
            </a:r>
            <a:endParaRPr lang="it-IT" sz="1400" dirty="0"/>
          </a:p>
        </p:txBody>
      </p:sp>
    </p:spTree>
    <p:extLst>
      <p:ext uri="{BB962C8B-B14F-4D97-AF65-F5344CB8AC3E}">
        <p14:creationId xmlns:p14="http://schemas.microsoft.com/office/powerpoint/2010/main" val="193616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b="1" dirty="0" smtClean="0"/>
              <a:t>Il progetto </a:t>
            </a:r>
            <a:r>
              <a:rPr lang="it-IT" b="1" dirty="0" err="1" smtClean="0"/>
              <a:t>RiminInRete</a:t>
            </a:r>
            <a:r>
              <a:rPr lang="it-IT" b="1" dirty="0" smtClean="0"/>
              <a:t> - </a:t>
            </a:r>
            <a:r>
              <a:rPr lang="it-IT" b="1" dirty="0" err="1" smtClean="0"/>
              <a:t>OpenData</a:t>
            </a:r>
            <a:endParaRPr lang="it-IT" b="1" dirty="0"/>
          </a:p>
        </p:txBody>
      </p:sp>
      <p:sp>
        <p:nvSpPr>
          <p:cNvPr id="6" name="Titolo 1"/>
          <p:cNvSpPr txBox="1">
            <a:spLocks/>
          </p:cNvSpPr>
          <p:nvPr/>
        </p:nvSpPr>
        <p:spPr>
          <a:xfrm>
            <a:off x="5940280" y="3664516"/>
            <a:ext cx="5999930" cy="920733"/>
          </a:xfrm>
          <a:prstGeom prst="rect">
            <a:avLst/>
          </a:prstGeom>
        </p:spPr>
        <p:txBody>
          <a:bodyPr vert="horz" lIns="91440" tIns="45720" rIns="91440" bIns="45720" rtlCol="0" anchor="ctr">
            <a:normAutofit fontScale="85000" lnSpcReduction="10000"/>
          </a:bodyPr>
          <a:lstStyle>
            <a:lvl1pPr algn="l" defTabSz="914400" rtl="0" eaLnBrk="1" latinLnBrk="0" hangingPunct="1">
              <a:spcBef>
                <a:spcPct val="0"/>
              </a:spcBef>
              <a:buNone/>
              <a:defRPr sz="4800" kern="1200">
                <a:solidFill>
                  <a:srgbClr val="D24726"/>
                </a:solidFill>
                <a:latin typeface="+mj-lt"/>
                <a:ea typeface="+mj-ea"/>
                <a:cs typeface="+mj-cs"/>
              </a:defRPr>
            </a:lvl1pPr>
          </a:lstStyle>
          <a:p>
            <a:r>
              <a:rPr lang="it-IT" b="1" noProof="1" smtClean="0">
                <a:solidFill>
                  <a:srgbClr val="C00000"/>
                </a:solidFill>
              </a:rPr>
              <a:t>RiminInRete - Open Data</a:t>
            </a:r>
            <a:endParaRPr lang="it-IT" sz="4000" b="1" noProof="1">
              <a:solidFill>
                <a:srgbClr val="C00000"/>
              </a:solidFill>
            </a:endParaRPr>
          </a:p>
        </p:txBody>
      </p:sp>
      <p:sp>
        <p:nvSpPr>
          <p:cNvPr id="7" name="Segnaposto testo 2"/>
          <p:cNvSpPr txBox="1">
            <a:spLocks/>
          </p:cNvSpPr>
          <p:nvPr/>
        </p:nvSpPr>
        <p:spPr>
          <a:xfrm>
            <a:off x="5645426" y="1935106"/>
            <a:ext cx="6427304" cy="84346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600"/>
              </a:spcBef>
              <a:buFont typeface="Arial" panose="020B0604020202020204" pitchFamily="34" charset="0"/>
              <a:buNone/>
              <a:defRPr sz="2800" kern="1200">
                <a:solidFill>
                  <a:srgbClr val="D24726"/>
                </a:solidFill>
                <a:latin typeface="+mj-lt"/>
                <a:ea typeface="+mn-ea"/>
                <a:cs typeface="+mn-cs"/>
              </a:defRPr>
            </a:lvl1pPr>
            <a:lvl2pPr marL="457200" indent="0" algn="ctr" defTabSz="914400" rtl="0" eaLnBrk="1" latinLnBrk="0" hangingPunct="1">
              <a:lnSpc>
                <a:spcPct val="90000"/>
              </a:lnSpc>
              <a:spcBef>
                <a:spcPct val="300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ct val="300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9pPr>
          </a:lstStyle>
          <a:p>
            <a:r>
              <a:rPr lang="it-IT" sz="2000" dirty="0">
                <a:solidFill>
                  <a:schemeClr val="bg1"/>
                </a:solidFill>
              </a:rPr>
              <a:t>Dipartimento di Informatica – </a:t>
            </a:r>
            <a:r>
              <a:rPr lang="it-IT" sz="2000" dirty="0" smtClean="0">
                <a:solidFill>
                  <a:schemeClr val="bg1"/>
                </a:solidFill>
              </a:rPr>
              <a:t>Scienza </a:t>
            </a:r>
            <a:r>
              <a:rPr lang="it-IT" sz="2000" dirty="0">
                <a:solidFill>
                  <a:schemeClr val="bg1"/>
                </a:solidFill>
              </a:rPr>
              <a:t>e Ingegneria </a:t>
            </a:r>
            <a:endParaRPr lang="it-IT" sz="2000" dirty="0" smtClean="0">
              <a:solidFill>
                <a:schemeClr val="bg1"/>
              </a:solidFill>
            </a:endParaRPr>
          </a:p>
          <a:p>
            <a:r>
              <a:rPr lang="it-IT" altLang="it-IT" sz="2000" dirty="0">
                <a:solidFill>
                  <a:schemeClr val="bg1"/>
                </a:solidFill>
              </a:rPr>
              <a:t>Alma Mater </a:t>
            </a:r>
            <a:r>
              <a:rPr lang="it-IT" altLang="it-IT" sz="2000" dirty="0" err="1">
                <a:solidFill>
                  <a:schemeClr val="bg1"/>
                </a:solidFill>
              </a:rPr>
              <a:t>Studiorum</a:t>
            </a:r>
            <a:r>
              <a:rPr lang="it-IT" altLang="it-IT" sz="2000" dirty="0">
                <a:solidFill>
                  <a:schemeClr val="bg1"/>
                </a:solidFill>
              </a:rPr>
              <a:t>, </a:t>
            </a:r>
            <a:r>
              <a:rPr lang="it-IT" altLang="it-IT" sz="2000" dirty="0" err="1">
                <a:solidFill>
                  <a:schemeClr val="bg1"/>
                </a:solidFill>
              </a:rPr>
              <a:t>Universita</a:t>
            </a:r>
            <a:r>
              <a:rPr lang="it-IT" altLang="it-IT" sz="2000" dirty="0">
                <a:solidFill>
                  <a:schemeClr val="bg1"/>
                </a:solidFill>
              </a:rPr>
              <a:t> di </a:t>
            </a:r>
            <a:r>
              <a:rPr lang="it-IT" altLang="it-IT" sz="2000" dirty="0" smtClean="0">
                <a:solidFill>
                  <a:schemeClr val="bg1"/>
                </a:solidFill>
              </a:rPr>
              <a:t>Bologna</a:t>
            </a:r>
            <a:endParaRPr lang="it-IT" sz="2000" dirty="0">
              <a:solidFill>
                <a:schemeClr val="bg1"/>
              </a:solidFill>
            </a:endParaRPr>
          </a:p>
          <a:p>
            <a:r>
              <a:rPr lang="it-IT" sz="2000" noProof="1" smtClean="0">
                <a:solidFill>
                  <a:schemeClr val="bg1"/>
                </a:solidFill>
              </a:rPr>
              <a:t>Università degli Studi di Bologna</a:t>
            </a:r>
          </a:p>
        </p:txBody>
      </p:sp>
      <p:sp>
        <p:nvSpPr>
          <p:cNvPr id="10" name="Sottotitolo 2"/>
          <p:cNvSpPr txBox="1">
            <a:spLocks/>
          </p:cNvSpPr>
          <p:nvPr/>
        </p:nvSpPr>
        <p:spPr>
          <a:xfrm>
            <a:off x="740634" y="5570648"/>
            <a:ext cx="6705599" cy="969007"/>
          </a:xfrm>
          <a:prstGeom prst="rect">
            <a:avLst/>
          </a:prstGeom>
        </p:spPr>
        <p:txBody>
          <a:bodyPr vert="horz" lIns="91440" tIns="45720" rIns="91440" bIns="45720" rtlCol="0" anchor="ctr">
            <a:noAutofit/>
          </a:bodyPr>
          <a:lstStyle>
            <a:lvl1pPr marL="0" indent="0" algn="l" defTabSz="914400" rtl="0" eaLnBrk="1" latinLnBrk="0" hangingPunct="1">
              <a:lnSpc>
                <a:spcPct val="150000"/>
              </a:lnSpc>
              <a:spcBef>
                <a:spcPct val="30000"/>
              </a:spcBef>
              <a:buFont typeface="Arial" panose="020B0604020202020204" pitchFamily="34" charset="0"/>
              <a:buNone/>
              <a:defRPr sz="2800" kern="1200">
                <a:solidFill>
                  <a:schemeClr val="bg1"/>
                </a:solidFill>
                <a:latin typeface="+mj-lt"/>
                <a:ea typeface="+mn-ea"/>
                <a:cs typeface="+mn-cs"/>
              </a:defRPr>
            </a:lvl1pPr>
            <a:lvl2pPr marL="457200" indent="0" algn="l" defTabSz="914400" rtl="0" eaLnBrk="1" latinLnBrk="0" hangingPunct="1">
              <a:lnSpc>
                <a:spcPct val="90000"/>
              </a:lnSpc>
              <a:spcBef>
                <a:spcPct val="30000"/>
              </a:spcBef>
              <a:buFont typeface="Arial" panose="020B0604020202020204" pitchFamily="34" charset="0"/>
              <a:buNone/>
              <a:defRPr sz="2000" kern="1200">
                <a:solidFill>
                  <a:schemeClr val="tx1"/>
                </a:solidFill>
                <a:latin typeface="+mn-lt"/>
                <a:ea typeface="+mn-ea"/>
                <a:cs typeface="+mn-cs"/>
              </a:defRPr>
            </a:lvl2pPr>
            <a:lvl3pPr marL="914400" indent="0" algn="l" defTabSz="914400" rtl="0" eaLnBrk="1" latinLnBrk="0" hangingPunct="1">
              <a:lnSpc>
                <a:spcPct val="90000"/>
              </a:lnSpc>
              <a:spcBef>
                <a:spcPct val="300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5pPr>
            <a:lvl6pPr marL="22860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6pPr>
            <a:lvl7pPr marL="27432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7pPr>
            <a:lvl8pPr marL="32004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8pPr>
            <a:lvl9pPr marL="3657600" indent="0" algn="l"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pPr>
            <a:r>
              <a:rPr lang="it-IT" sz="2600" b="1" noProof="1" smtClean="0">
                <a:solidFill>
                  <a:srgbClr val="C00000"/>
                </a:solidFill>
              </a:rPr>
              <a:t>Prof.ssa Antonella Carbonaro</a:t>
            </a:r>
          </a:p>
          <a:p>
            <a:pPr>
              <a:lnSpc>
                <a:spcPct val="100000"/>
              </a:lnSpc>
              <a:spcBef>
                <a:spcPts val="0"/>
              </a:spcBef>
            </a:pPr>
            <a:r>
              <a:rPr lang="it-IT" sz="2600" b="1" noProof="1" smtClean="0">
                <a:solidFill>
                  <a:srgbClr val="C00000"/>
                </a:solidFill>
              </a:rPr>
              <a:t>antonella.carbonaro@unibo.it</a:t>
            </a:r>
            <a:endParaRPr lang="it-IT" sz="2600" b="1" noProof="1">
              <a:solidFill>
                <a:srgbClr val="C00000"/>
              </a:solidFill>
            </a:endParaRPr>
          </a:p>
        </p:txBody>
      </p:sp>
      <p:sp>
        <p:nvSpPr>
          <p:cNvPr id="11" name="CasellaDiTesto 10"/>
          <p:cNvSpPr txBox="1"/>
          <p:nvPr/>
        </p:nvSpPr>
        <p:spPr>
          <a:xfrm>
            <a:off x="9263270" y="6071811"/>
            <a:ext cx="2618024" cy="400110"/>
          </a:xfrm>
          <a:prstGeom prst="rect">
            <a:avLst/>
          </a:prstGeom>
          <a:noFill/>
        </p:spPr>
        <p:txBody>
          <a:bodyPr wrap="none" rtlCol="0">
            <a:spAutoFit/>
          </a:bodyPr>
          <a:lstStyle/>
          <a:p>
            <a:r>
              <a:rPr lang="it-IT" sz="2000" b="1" dirty="0">
                <a:solidFill>
                  <a:srgbClr val="C00000"/>
                </a:solidFill>
                <a:latin typeface="+mj-lt"/>
              </a:rPr>
              <a:t>Rimini, 23 giugno 2017</a:t>
            </a:r>
          </a:p>
        </p:txBody>
      </p:sp>
    </p:spTree>
    <p:extLst>
      <p:ext uri="{BB962C8B-B14F-4D97-AF65-F5344CB8AC3E}">
        <p14:creationId xmlns:p14="http://schemas.microsoft.com/office/powerpoint/2010/main" val="312952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97496" y="0"/>
            <a:ext cx="9856305" cy="1208868"/>
          </a:xfrm>
        </p:spPr>
        <p:txBody>
          <a:bodyPr/>
          <a:lstStyle/>
          <a:p>
            <a:r>
              <a:rPr lang="it-IT" dirty="0" smtClean="0"/>
              <a:t>Obiettivi</a:t>
            </a:r>
            <a:endParaRPr lang="it-IT" dirty="0"/>
          </a:p>
        </p:txBody>
      </p:sp>
      <p:sp>
        <p:nvSpPr>
          <p:cNvPr id="3" name="Segnaposto contenuto 2"/>
          <p:cNvSpPr>
            <a:spLocks noGrp="1"/>
          </p:cNvSpPr>
          <p:nvPr>
            <p:ph idx="1"/>
          </p:nvPr>
        </p:nvSpPr>
        <p:spPr>
          <a:xfrm>
            <a:off x="815623" y="1886201"/>
            <a:ext cx="10699864" cy="4232377"/>
          </a:xfrm>
        </p:spPr>
        <p:txBody>
          <a:bodyPr>
            <a:noAutofit/>
          </a:bodyPr>
          <a:lstStyle/>
          <a:p>
            <a:pPr marL="285750" indent="-285750">
              <a:lnSpc>
                <a:spcPct val="100000"/>
              </a:lnSpc>
              <a:spcBef>
                <a:spcPts val="600"/>
              </a:spcBef>
              <a:spcAft>
                <a:spcPts val="600"/>
              </a:spcAft>
              <a:buClr>
                <a:srgbClr val="000000"/>
              </a:buClr>
              <a:buSzPct val="100000"/>
              <a:buFont typeface="Arial" panose="020B0604020202020204" pitchFamily="34" charset="0"/>
              <a:buChar char="•"/>
            </a:pPr>
            <a:r>
              <a:rPr lang="it-IT" altLang="it-IT" sz="2000" dirty="0">
                <a:solidFill>
                  <a:srgbClr val="002060"/>
                </a:solidFill>
              </a:rPr>
              <a:t>Stimolare la realizzazione di nuovi servizi da parte delle </a:t>
            </a:r>
            <a:r>
              <a:rPr lang="it-IT" altLang="it-IT" sz="2000" b="1" dirty="0" smtClean="0">
                <a:solidFill>
                  <a:srgbClr val="002060"/>
                </a:solidFill>
              </a:rPr>
              <a:t>scuole,</a:t>
            </a:r>
            <a:r>
              <a:rPr lang="it-IT" altLang="it-IT" sz="2000" dirty="0" smtClean="0">
                <a:solidFill>
                  <a:srgbClr val="002060"/>
                </a:solidFill>
              </a:rPr>
              <a:t> </a:t>
            </a:r>
            <a:r>
              <a:rPr lang="it-IT" altLang="it-IT" sz="2000" b="1" dirty="0" smtClean="0">
                <a:solidFill>
                  <a:srgbClr val="002060"/>
                </a:solidFill>
              </a:rPr>
              <a:t>amministrazioni e utenti </a:t>
            </a:r>
            <a:r>
              <a:rPr lang="it-IT" altLang="it-IT" sz="2000" dirty="0" smtClean="0">
                <a:solidFill>
                  <a:srgbClr val="002060"/>
                </a:solidFill>
              </a:rPr>
              <a:t>e </a:t>
            </a:r>
            <a:r>
              <a:rPr lang="it-IT" altLang="it-IT" sz="2000" dirty="0">
                <a:solidFill>
                  <a:srgbClr val="002060"/>
                </a:solidFill>
              </a:rPr>
              <a:t>creare nuove </a:t>
            </a:r>
            <a:r>
              <a:rPr lang="it-IT" altLang="it-IT" sz="2000" b="1" dirty="0">
                <a:solidFill>
                  <a:srgbClr val="002060"/>
                </a:solidFill>
              </a:rPr>
              <a:t>opportunità di </a:t>
            </a:r>
            <a:r>
              <a:rPr lang="it-IT" altLang="it-IT" sz="2000" b="1" dirty="0" smtClean="0">
                <a:solidFill>
                  <a:srgbClr val="002060"/>
                </a:solidFill>
              </a:rPr>
              <a:t>crescita e miglioramento</a:t>
            </a:r>
            <a:endParaRPr lang="it-IT" altLang="it-IT" sz="2000" b="1" dirty="0">
              <a:solidFill>
                <a:srgbClr val="002060"/>
              </a:solidFill>
            </a:endParaRPr>
          </a:p>
          <a:p>
            <a:pPr marL="285750" indent="-285750">
              <a:lnSpc>
                <a:spcPct val="100000"/>
              </a:lnSpc>
              <a:spcBef>
                <a:spcPts val="600"/>
              </a:spcBef>
              <a:spcAft>
                <a:spcPts val="600"/>
              </a:spcAft>
              <a:buClr>
                <a:srgbClr val="000000"/>
              </a:buClr>
              <a:buSzPct val="100000"/>
              <a:buFont typeface="Arial" panose="020B0604020202020204" pitchFamily="34" charset="0"/>
              <a:buChar char="•"/>
            </a:pPr>
            <a:r>
              <a:rPr lang="it-IT" altLang="it-IT" sz="2000" dirty="0" smtClean="0">
                <a:solidFill>
                  <a:srgbClr val="002060"/>
                </a:solidFill>
              </a:rPr>
              <a:t>Accelerare </a:t>
            </a:r>
            <a:r>
              <a:rPr lang="it-IT" altLang="it-IT" sz="2000" dirty="0">
                <a:solidFill>
                  <a:srgbClr val="002060"/>
                </a:solidFill>
              </a:rPr>
              <a:t>lo sviluppo di </a:t>
            </a:r>
            <a:r>
              <a:rPr lang="it-IT" altLang="it-IT" sz="2000" b="1" dirty="0">
                <a:solidFill>
                  <a:srgbClr val="002060"/>
                </a:solidFill>
              </a:rPr>
              <a:t>servizi innovativi</a:t>
            </a:r>
            <a:r>
              <a:rPr lang="it-IT" altLang="it-IT" sz="2000" dirty="0">
                <a:solidFill>
                  <a:srgbClr val="002060"/>
                </a:solidFill>
              </a:rPr>
              <a:t> per e con i cittadini/utenti </a:t>
            </a:r>
          </a:p>
          <a:p>
            <a:pPr marL="285750" indent="-285750">
              <a:lnSpc>
                <a:spcPct val="100000"/>
              </a:lnSpc>
              <a:spcBef>
                <a:spcPts val="600"/>
              </a:spcBef>
              <a:spcAft>
                <a:spcPts val="600"/>
              </a:spcAft>
              <a:buClr>
                <a:srgbClr val="000000"/>
              </a:buClr>
              <a:buSzPct val="100000"/>
              <a:buFont typeface="Arial" panose="020B0604020202020204" pitchFamily="34" charset="0"/>
              <a:buChar char="•"/>
            </a:pPr>
            <a:r>
              <a:rPr lang="it-IT" altLang="it-IT" sz="2000" dirty="0" smtClean="0">
                <a:solidFill>
                  <a:srgbClr val="002060"/>
                </a:solidFill>
              </a:rPr>
              <a:t>Rispondere </a:t>
            </a:r>
            <a:r>
              <a:rPr lang="it-IT" altLang="it-IT" sz="2000" dirty="0">
                <a:solidFill>
                  <a:srgbClr val="002060"/>
                </a:solidFill>
              </a:rPr>
              <a:t>alla domanda di </a:t>
            </a:r>
            <a:r>
              <a:rPr lang="it-IT" altLang="it-IT" sz="2000" b="1" dirty="0">
                <a:solidFill>
                  <a:srgbClr val="002060"/>
                </a:solidFill>
              </a:rPr>
              <a:t>efficienza</a:t>
            </a:r>
            <a:r>
              <a:rPr lang="it-IT" altLang="it-IT" sz="2000" dirty="0">
                <a:solidFill>
                  <a:srgbClr val="002060"/>
                </a:solidFill>
              </a:rPr>
              <a:t> </a:t>
            </a:r>
            <a:r>
              <a:rPr lang="it-IT" altLang="it-IT" sz="2000" dirty="0" smtClean="0">
                <a:solidFill>
                  <a:srgbClr val="002060"/>
                </a:solidFill>
              </a:rPr>
              <a:t>e </a:t>
            </a:r>
            <a:r>
              <a:rPr lang="it-IT" altLang="it-IT" sz="2000" b="1" dirty="0" smtClean="0">
                <a:solidFill>
                  <a:srgbClr val="002060"/>
                </a:solidFill>
              </a:rPr>
              <a:t>trasparenza</a:t>
            </a:r>
            <a:r>
              <a:rPr lang="it-IT" altLang="it-IT" sz="2000" dirty="0" smtClean="0">
                <a:solidFill>
                  <a:srgbClr val="002060"/>
                </a:solidFill>
              </a:rPr>
              <a:t> e </a:t>
            </a:r>
            <a:r>
              <a:rPr lang="it-IT" altLang="it-IT" sz="2000" b="1" dirty="0" smtClean="0">
                <a:solidFill>
                  <a:srgbClr val="002060"/>
                </a:solidFill>
              </a:rPr>
              <a:t>pubblicità</a:t>
            </a:r>
            <a:r>
              <a:rPr lang="it-IT" altLang="it-IT" sz="2000" dirty="0" smtClean="0">
                <a:solidFill>
                  <a:srgbClr val="002060"/>
                </a:solidFill>
              </a:rPr>
              <a:t> trasformando </a:t>
            </a:r>
            <a:r>
              <a:rPr lang="it-IT" altLang="it-IT" sz="2000" dirty="0">
                <a:solidFill>
                  <a:srgbClr val="002060"/>
                </a:solidFill>
              </a:rPr>
              <a:t>i dati in informazioni da condividere </a:t>
            </a:r>
          </a:p>
          <a:p>
            <a:pPr marL="285750" indent="-285750">
              <a:lnSpc>
                <a:spcPct val="100000"/>
              </a:lnSpc>
              <a:spcBef>
                <a:spcPts val="600"/>
              </a:spcBef>
              <a:spcAft>
                <a:spcPts val="600"/>
              </a:spcAft>
              <a:buClr>
                <a:srgbClr val="000000"/>
              </a:buClr>
              <a:buSzPct val="100000"/>
              <a:buFont typeface="Arial" panose="020B0604020202020204" pitchFamily="34" charset="0"/>
              <a:buChar char="•"/>
            </a:pPr>
            <a:r>
              <a:rPr lang="it-IT" altLang="it-IT" sz="2000" dirty="0" smtClean="0">
                <a:solidFill>
                  <a:srgbClr val="002060"/>
                </a:solidFill>
              </a:rPr>
              <a:t>Creare </a:t>
            </a:r>
            <a:r>
              <a:rPr lang="it-IT" altLang="it-IT" sz="2000" dirty="0">
                <a:solidFill>
                  <a:srgbClr val="002060"/>
                </a:solidFill>
              </a:rPr>
              <a:t>un </a:t>
            </a:r>
            <a:r>
              <a:rPr lang="it-IT" altLang="it-IT" sz="2000" b="1" dirty="0">
                <a:solidFill>
                  <a:srgbClr val="002060"/>
                </a:solidFill>
              </a:rPr>
              <a:t>punto unico di accesso </a:t>
            </a:r>
            <a:r>
              <a:rPr lang="it-IT" altLang="it-IT" sz="2000" dirty="0">
                <a:solidFill>
                  <a:srgbClr val="002060"/>
                </a:solidFill>
              </a:rPr>
              <a:t>ai dati aperti </a:t>
            </a:r>
            <a:r>
              <a:rPr lang="it-IT" altLang="it-IT" sz="2000" dirty="0" smtClean="0">
                <a:solidFill>
                  <a:srgbClr val="002060"/>
                </a:solidFill>
              </a:rPr>
              <a:t>delle scuole appartenenti alla rete</a:t>
            </a:r>
            <a:endParaRPr lang="it-IT" altLang="it-IT" sz="2000" dirty="0">
              <a:solidFill>
                <a:srgbClr val="002060"/>
              </a:solidFill>
            </a:endParaRPr>
          </a:p>
          <a:p>
            <a:pPr marL="285750" indent="-285750">
              <a:lnSpc>
                <a:spcPct val="100000"/>
              </a:lnSpc>
              <a:spcBef>
                <a:spcPts val="600"/>
              </a:spcBef>
              <a:spcAft>
                <a:spcPts val="600"/>
              </a:spcAft>
              <a:buClr>
                <a:srgbClr val="000000"/>
              </a:buClr>
              <a:buSzPct val="100000"/>
              <a:buFont typeface="Arial" panose="020B0604020202020204" pitchFamily="34" charset="0"/>
              <a:buChar char="•"/>
            </a:pPr>
            <a:r>
              <a:rPr lang="it-IT" altLang="it-IT" sz="2000" dirty="0" smtClean="0">
                <a:solidFill>
                  <a:srgbClr val="002060"/>
                </a:solidFill>
              </a:rPr>
              <a:t>Costruire </a:t>
            </a:r>
            <a:r>
              <a:rPr lang="it-IT" altLang="it-IT" sz="2000" dirty="0">
                <a:solidFill>
                  <a:srgbClr val="002060"/>
                </a:solidFill>
              </a:rPr>
              <a:t>un </a:t>
            </a:r>
            <a:r>
              <a:rPr lang="it-IT" altLang="it-IT" sz="2000" b="1" dirty="0">
                <a:solidFill>
                  <a:srgbClr val="002060"/>
                </a:solidFill>
              </a:rPr>
              <a:t>sistema innovativo territoriale</a:t>
            </a:r>
            <a:r>
              <a:rPr lang="it-IT" altLang="it-IT" sz="2000" dirty="0">
                <a:solidFill>
                  <a:srgbClr val="002060"/>
                </a:solidFill>
              </a:rPr>
              <a:t> che rappresenti </a:t>
            </a:r>
            <a:r>
              <a:rPr lang="it-IT" altLang="it-IT" sz="2000" dirty="0" smtClean="0">
                <a:solidFill>
                  <a:srgbClr val="002060"/>
                </a:solidFill>
              </a:rPr>
              <a:t>potenzialmente </a:t>
            </a:r>
            <a:r>
              <a:rPr lang="it-IT" altLang="it-IT" sz="2000" dirty="0">
                <a:solidFill>
                  <a:srgbClr val="002060"/>
                </a:solidFill>
              </a:rPr>
              <a:t>uno scenario di riferimento anche per il contesto </a:t>
            </a:r>
            <a:r>
              <a:rPr lang="it-IT" altLang="it-IT" sz="2000" dirty="0" smtClean="0">
                <a:solidFill>
                  <a:srgbClr val="002060"/>
                </a:solidFill>
              </a:rPr>
              <a:t>nazionale (dati</a:t>
            </a:r>
            <a:r>
              <a:rPr lang="it-IT" altLang="it-IT" sz="2000" dirty="0">
                <a:solidFill>
                  <a:srgbClr val="002060"/>
                </a:solidFill>
              </a:rPr>
              <a:t>, organizzazione</a:t>
            </a:r>
            <a:r>
              <a:rPr lang="it-IT" altLang="it-IT" sz="2000" dirty="0" smtClean="0">
                <a:solidFill>
                  <a:srgbClr val="002060"/>
                </a:solidFill>
              </a:rPr>
              <a:t>, </a:t>
            </a:r>
            <a:r>
              <a:rPr lang="it-IT" altLang="it-IT" sz="2000" dirty="0">
                <a:solidFill>
                  <a:srgbClr val="002060"/>
                </a:solidFill>
              </a:rPr>
              <a:t>tecnologia, semantica, </a:t>
            </a:r>
            <a:r>
              <a:rPr lang="it-IT" altLang="it-IT" sz="2000" dirty="0" smtClean="0">
                <a:solidFill>
                  <a:srgbClr val="002060"/>
                </a:solidFill>
              </a:rPr>
              <a:t>community)</a:t>
            </a:r>
            <a:endParaRPr lang="it-IT" sz="2800" dirty="0">
              <a:solidFill>
                <a:srgbClr val="003366"/>
              </a:solidFill>
            </a:endParaRPr>
          </a:p>
        </p:txBody>
      </p:sp>
    </p:spTree>
    <p:extLst>
      <p:ext uri="{BB962C8B-B14F-4D97-AF65-F5344CB8AC3E}">
        <p14:creationId xmlns:p14="http://schemas.microsoft.com/office/powerpoint/2010/main" val="351723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69156" y="0"/>
            <a:ext cx="9784645" cy="1208868"/>
          </a:xfrm>
        </p:spPr>
        <p:txBody>
          <a:bodyPr/>
          <a:lstStyle/>
          <a:p>
            <a:r>
              <a:rPr lang="it-IT" dirty="0" smtClean="0"/>
              <a:t>Consultazione Open Data</a:t>
            </a:r>
            <a:endParaRPr lang="it-IT" dirty="0"/>
          </a:p>
        </p:txBody>
      </p:sp>
      <p:pic>
        <p:nvPicPr>
          <p:cNvPr id="1026" name="Picture 2" descr="Screenshot 2017-06-19 2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991" r="10449"/>
          <a:stretch/>
        </p:blipFill>
        <p:spPr bwMode="auto">
          <a:xfrm>
            <a:off x="853961" y="1650979"/>
            <a:ext cx="4797778" cy="343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asellaDiTesto 4"/>
          <p:cNvSpPr txBox="1"/>
          <p:nvPr/>
        </p:nvSpPr>
        <p:spPr>
          <a:xfrm>
            <a:off x="5791200" y="1413913"/>
            <a:ext cx="6049170" cy="2308324"/>
          </a:xfrm>
          <a:prstGeom prst="rect">
            <a:avLst/>
          </a:prstGeom>
          <a:noFill/>
        </p:spPr>
        <p:txBody>
          <a:bodyPr wrap="square" rtlCol="0">
            <a:spAutoFit/>
          </a:bodyPr>
          <a:lstStyle/>
          <a:p>
            <a:r>
              <a:rPr lang="it-IT" sz="1600" dirty="0">
                <a:solidFill>
                  <a:srgbClr val="003366"/>
                </a:solidFill>
              </a:rPr>
              <a:t>Dati relativi alla divisione degli studenti per </a:t>
            </a:r>
            <a:r>
              <a:rPr lang="it-IT" sz="1600" b="1" dirty="0">
                <a:solidFill>
                  <a:srgbClr val="003366"/>
                </a:solidFill>
              </a:rPr>
              <a:t>sesso</a:t>
            </a:r>
            <a:r>
              <a:rPr lang="it-IT" sz="1600" dirty="0">
                <a:solidFill>
                  <a:srgbClr val="003366"/>
                </a:solidFill>
              </a:rPr>
              <a:t>, con statistiche di istituti con più disparità, grafico a colonne diviso per scuole elementari, medie e superiori, singolarmente o insieme. </a:t>
            </a:r>
            <a:r>
              <a:rPr lang="it-IT" sz="1600" dirty="0" smtClean="0">
                <a:solidFill>
                  <a:srgbClr val="003366"/>
                </a:solidFill>
              </a:rPr>
              <a:t>E’ presente </a:t>
            </a:r>
            <a:r>
              <a:rPr lang="it-IT" sz="1600" dirty="0">
                <a:solidFill>
                  <a:srgbClr val="003366"/>
                </a:solidFill>
              </a:rPr>
              <a:t>una barra di ricerca interattiva nella quale sarà possibile cercare una scuola per mostrare i dati relativi ad un determinato istituto. Il dominio della ricerca sarà limitato alle scuole superiori, dove si ritiene che le differenze di sesso fra gli studenti siano dovute non a casualità, ma a determinate scelte effettuate in base all'indirizzo scelto per gli studi.</a:t>
            </a:r>
          </a:p>
        </p:txBody>
      </p:sp>
      <p:pic>
        <p:nvPicPr>
          <p:cNvPr id="7" name="Immagine 6"/>
          <p:cNvPicPr>
            <a:picLocks noChangeAspect="1"/>
          </p:cNvPicPr>
          <p:nvPr/>
        </p:nvPicPr>
        <p:blipFill>
          <a:blip r:embed="rId3"/>
          <a:stretch>
            <a:fillRect/>
          </a:stretch>
        </p:blipFill>
        <p:spPr>
          <a:xfrm>
            <a:off x="6461478" y="3722237"/>
            <a:ext cx="4300589" cy="3068734"/>
          </a:xfrm>
          <a:prstGeom prst="rect">
            <a:avLst/>
          </a:prstGeom>
        </p:spPr>
      </p:pic>
      <p:sp>
        <p:nvSpPr>
          <p:cNvPr id="8" name="CasellaDiTesto 7"/>
          <p:cNvSpPr txBox="1"/>
          <p:nvPr/>
        </p:nvSpPr>
        <p:spPr>
          <a:xfrm>
            <a:off x="338668" y="5305776"/>
            <a:ext cx="6028265" cy="1323439"/>
          </a:xfrm>
          <a:prstGeom prst="rect">
            <a:avLst/>
          </a:prstGeom>
          <a:noFill/>
        </p:spPr>
        <p:txBody>
          <a:bodyPr wrap="square" rtlCol="0">
            <a:spAutoFit/>
          </a:bodyPr>
          <a:lstStyle/>
          <a:p>
            <a:r>
              <a:rPr lang="it-IT" sz="1600" b="1" dirty="0" smtClean="0">
                <a:solidFill>
                  <a:srgbClr val="003366"/>
                </a:solidFill>
              </a:rPr>
              <a:t>Obiettivo</a:t>
            </a:r>
            <a:r>
              <a:rPr lang="it-IT" sz="1600" dirty="0" smtClean="0">
                <a:solidFill>
                  <a:srgbClr val="003366"/>
                </a:solidFill>
              </a:rPr>
              <a:t>: </a:t>
            </a:r>
            <a:r>
              <a:rPr lang="it-IT" sz="1600" dirty="0" smtClean="0">
                <a:solidFill>
                  <a:srgbClr val="003366"/>
                </a:solidFill>
              </a:rPr>
              <a:t>mostrare </a:t>
            </a:r>
            <a:r>
              <a:rPr lang="it-IT" sz="1600" dirty="0">
                <a:solidFill>
                  <a:srgbClr val="003366"/>
                </a:solidFill>
              </a:rPr>
              <a:t>se, e dove, esistono differenze sostanziali nella distribuzione del sesso degli studenti, e quali siano gli istituti che prevedono la disparità maggiore, per fornire eventuali indicazioni su come organizzare </a:t>
            </a:r>
            <a:r>
              <a:rPr lang="it-IT" sz="1600" dirty="0" smtClean="0">
                <a:solidFill>
                  <a:srgbClr val="003366"/>
                </a:solidFill>
              </a:rPr>
              <a:t>eventuali iniziative </a:t>
            </a:r>
            <a:r>
              <a:rPr lang="it-IT" sz="1600" dirty="0">
                <a:solidFill>
                  <a:srgbClr val="003366"/>
                </a:solidFill>
              </a:rPr>
              <a:t>di </a:t>
            </a:r>
            <a:r>
              <a:rPr lang="it-IT" sz="1600" dirty="0" smtClean="0">
                <a:solidFill>
                  <a:srgbClr val="003366"/>
                </a:solidFill>
              </a:rPr>
              <a:t>orientamento.</a:t>
            </a:r>
            <a:endParaRPr lang="it-IT" sz="1600" dirty="0">
              <a:solidFill>
                <a:srgbClr val="003366"/>
              </a:solidFill>
            </a:endParaRPr>
          </a:p>
        </p:txBody>
      </p:sp>
    </p:spTree>
    <p:extLst>
      <p:ext uri="{BB962C8B-B14F-4D97-AF65-F5344CB8AC3E}">
        <p14:creationId xmlns:p14="http://schemas.microsoft.com/office/powerpoint/2010/main" val="867064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69156" y="0"/>
            <a:ext cx="9784645" cy="1208868"/>
          </a:xfrm>
        </p:spPr>
        <p:txBody>
          <a:bodyPr/>
          <a:lstStyle/>
          <a:p>
            <a:r>
              <a:rPr lang="it-IT" dirty="0"/>
              <a:t>Consultazione Open Data</a:t>
            </a:r>
          </a:p>
        </p:txBody>
      </p:sp>
      <p:pic>
        <p:nvPicPr>
          <p:cNvPr id="1027" name="Picture 3" descr="Screenshot 2017-06-19 2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190" r="10770"/>
          <a:stretch/>
        </p:blipFill>
        <p:spPr bwMode="auto">
          <a:xfrm>
            <a:off x="6818967" y="1458383"/>
            <a:ext cx="4888089" cy="343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5"/>
          <p:cNvSpPr txBox="1"/>
          <p:nvPr/>
        </p:nvSpPr>
        <p:spPr>
          <a:xfrm>
            <a:off x="1328681" y="1458383"/>
            <a:ext cx="5670430" cy="2308324"/>
          </a:xfrm>
          <a:prstGeom prst="rect">
            <a:avLst/>
          </a:prstGeom>
          <a:noFill/>
        </p:spPr>
        <p:txBody>
          <a:bodyPr wrap="square" rtlCol="0">
            <a:spAutoFit/>
          </a:bodyPr>
          <a:lstStyle/>
          <a:p>
            <a:r>
              <a:rPr lang="it-IT" sz="1600" dirty="0">
                <a:solidFill>
                  <a:srgbClr val="003366"/>
                </a:solidFill>
              </a:rPr>
              <a:t>Dati relativi alla </a:t>
            </a:r>
            <a:r>
              <a:rPr lang="it-IT" sz="1600" b="1" dirty="0">
                <a:solidFill>
                  <a:srgbClr val="003366"/>
                </a:solidFill>
              </a:rPr>
              <a:t>provenienza</a:t>
            </a:r>
            <a:r>
              <a:rPr lang="it-IT" sz="1600" dirty="0">
                <a:solidFill>
                  <a:srgbClr val="003366"/>
                </a:solidFill>
              </a:rPr>
              <a:t> degli studenti nelle scuole, con istogrammi relativi al totale degli </a:t>
            </a:r>
            <a:r>
              <a:rPr lang="it-IT" sz="1600" dirty="0" smtClean="0">
                <a:solidFill>
                  <a:srgbClr val="003366"/>
                </a:solidFill>
              </a:rPr>
              <a:t>studenti, </a:t>
            </a:r>
            <a:r>
              <a:rPr lang="it-IT" sz="1600" dirty="0">
                <a:solidFill>
                  <a:srgbClr val="003366"/>
                </a:solidFill>
              </a:rPr>
              <a:t>con possibilità di scegliere una singola scuola, dopo aver selezionato l'ordinamento</a:t>
            </a:r>
            <a:r>
              <a:rPr lang="it-IT" sz="1600" dirty="0" smtClean="0">
                <a:solidFill>
                  <a:srgbClr val="003366"/>
                </a:solidFill>
              </a:rPr>
              <a:t>.</a:t>
            </a:r>
          </a:p>
          <a:p>
            <a:r>
              <a:rPr lang="it-IT" sz="1600" b="1" dirty="0" smtClean="0">
                <a:solidFill>
                  <a:srgbClr val="003366"/>
                </a:solidFill>
              </a:rPr>
              <a:t>Obiettivo</a:t>
            </a:r>
            <a:r>
              <a:rPr lang="it-IT" sz="1600" dirty="0" smtClean="0">
                <a:solidFill>
                  <a:srgbClr val="003366"/>
                </a:solidFill>
              </a:rPr>
              <a:t>: </a:t>
            </a:r>
            <a:r>
              <a:rPr lang="it-IT" sz="1600" dirty="0" smtClean="0">
                <a:solidFill>
                  <a:srgbClr val="003366"/>
                </a:solidFill>
              </a:rPr>
              <a:t>fornire </a:t>
            </a:r>
            <a:r>
              <a:rPr lang="it-IT" sz="1600" dirty="0">
                <a:solidFill>
                  <a:srgbClr val="003366"/>
                </a:solidFill>
              </a:rPr>
              <a:t>una panoramica di quanti studenti provengono da una stessa zona per una determinata scuola, ed eventualmente aiutare l'individuazione di istituti ad alta affluenza da zone non dotate di sufficiente copertura in termini di trasporti.</a:t>
            </a:r>
          </a:p>
        </p:txBody>
      </p:sp>
      <p:pic>
        <p:nvPicPr>
          <p:cNvPr id="3" name="Immagine 2"/>
          <p:cNvPicPr>
            <a:picLocks noChangeAspect="1"/>
          </p:cNvPicPr>
          <p:nvPr/>
        </p:nvPicPr>
        <p:blipFill>
          <a:blip r:embed="rId3"/>
          <a:stretch>
            <a:fillRect/>
          </a:stretch>
        </p:blipFill>
        <p:spPr>
          <a:xfrm>
            <a:off x="942892" y="3834824"/>
            <a:ext cx="6891597" cy="3023176"/>
          </a:xfrm>
          <a:prstGeom prst="rect">
            <a:avLst/>
          </a:prstGeom>
        </p:spPr>
      </p:pic>
    </p:spTree>
    <p:extLst>
      <p:ext uri="{BB962C8B-B14F-4D97-AF65-F5344CB8AC3E}">
        <p14:creationId xmlns:p14="http://schemas.microsoft.com/office/powerpoint/2010/main" val="113946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7867" y="0"/>
            <a:ext cx="9795934" cy="1208868"/>
          </a:xfrm>
        </p:spPr>
        <p:txBody>
          <a:bodyPr/>
          <a:lstStyle/>
          <a:p>
            <a:r>
              <a:rPr lang="it-IT" dirty="0"/>
              <a:t>Consultazione Open Data</a:t>
            </a:r>
          </a:p>
        </p:txBody>
      </p:sp>
      <p:pic>
        <p:nvPicPr>
          <p:cNvPr id="2051" name="Picture 3" descr="Screenshot 2017-06-19 2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022" r="11972"/>
          <a:stretch/>
        </p:blipFill>
        <p:spPr bwMode="auto">
          <a:xfrm>
            <a:off x="6750755" y="1682161"/>
            <a:ext cx="4763911" cy="343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asellaDiTesto 4"/>
          <p:cNvSpPr txBox="1"/>
          <p:nvPr/>
        </p:nvSpPr>
        <p:spPr>
          <a:xfrm>
            <a:off x="1351737" y="1583954"/>
            <a:ext cx="5198747" cy="1569660"/>
          </a:xfrm>
          <a:prstGeom prst="rect">
            <a:avLst/>
          </a:prstGeom>
          <a:noFill/>
        </p:spPr>
        <p:txBody>
          <a:bodyPr wrap="square" rtlCol="0">
            <a:spAutoFit/>
          </a:bodyPr>
          <a:lstStyle/>
          <a:p>
            <a:r>
              <a:rPr lang="it-IT" sz="1600" dirty="0">
                <a:solidFill>
                  <a:srgbClr val="003366"/>
                </a:solidFill>
              </a:rPr>
              <a:t>Dati relativi agli </a:t>
            </a:r>
            <a:r>
              <a:rPr lang="it-IT" sz="1600" b="1" dirty="0">
                <a:solidFill>
                  <a:srgbClr val="003366"/>
                </a:solidFill>
              </a:rPr>
              <a:t>studenti stranieri iscritti</a:t>
            </a:r>
            <a:r>
              <a:rPr lang="it-IT" sz="1600" dirty="0">
                <a:solidFill>
                  <a:srgbClr val="003366"/>
                </a:solidFill>
              </a:rPr>
              <a:t>. </a:t>
            </a:r>
            <a:r>
              <a:rPr lang="it-IT" sz="1600" dirty="0" smtClean="0">
                <a:solidFill>
                  <a:srgbClr val="003366"/>
                </a:solidFill>
              </a:rPr>
              <a:t>E’ presente </a:t>
            </a:r>
            <a:r>
              <a:rPr lang="it-IT" sz="1600" dirty="0">
                <a:solidFill>
                  <a:srgbClr val="003366"/>
                </a:solidFill>
              </a:rPr>
              <a:t>una combinazione di un grafico a colonne e un grafico lineare a due dimensioni, con la linea che rappresenta l'interpolazione dei valori degli studenti stranieri iscritti nelle scuole, con la possibilità di visualizzazione totale (scuole elementari, medie e superiori) o </a:t>
            </a:r>
            <a:r>
              <a:rPr lang="it-IT" sz="1600" dirty="0" smtClean="0">
                <a:solidFill>
                  <a:srgbClr val="003366"/>
                </a:solidFill>
              </a:rPr>
              <a:t>parziale. </a:t>
            </a:r>
            <a:endParaRPr lang="it-IT" sz="1600" dirty="0">
              <a:solidFill>
                <a:srgbClr val="003366"/>
              </a:solidFill>
            </a:endParaRPr>
          </a:p>
        </p:txBody>
      </p:sp>
      <p:pic>
        <p:nvPicPr>
          <p:cNvPr id="9" name="Picture 2" descr="Screenshot 2017-06-19 2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669" r="11325"/>
          <a:stretch/>
        </p:blipFill>
        <p:spPr bwMode="auto">
          <a:xfrm>
            <a:off x="1459410" y="3399836"/>
            <a:ext cx="4326360" cy="311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asellaDiTesto 6"/>
          <p:cNvSpPr txBox="1"/>
          <p:nvPr/>
        </p:nvSpPr>
        <p:spPr>
          <a:xfrm>
            <a:off x="6485465" y="5319330"/>
            <a:ext cx="5294489" cy="1077218"/>
          </a:xfrm>
          <a:prstGeom prst="rect">
            <a:avLst/>
          </a:prstGeom>
          <a:noFill/>
        </p:spPr>
        <p:txBody>
          <a:bodyPr wrap="square" rtlCol="0">
            <a:spAutoFit/>
          </a:bodyPr>
          <a:lstStyle/>
          <a:p>
            <a:r>
              <a:rPr lang="it-IT" sz="1600" b="1" dirty="0" smtClean="0">
                <a:solidFill>
                  <a:srgbClr val="003366"/>
                </a:solidFill>
              </a:rPr>
              <a:t>Obiettivo</a:t>
            </a:r>
            <a:r>
              <a:rPr lang="it-IT" sz="1600" dirty="0" smtClean="0">
                <a:solidFill>
                  <a:srgbClr val="003366"/>
                </a:solidFill>
              </a:rPr>
              <a:t>: </a:t>
            </a:r>
            <a:r>
              <a:rPr lang="it-IT" sz="1600" dirty="0" smtClean="0">
                <a:solidFill>
                  <a:srgbClr val="003366"/>
                </a:solidFill>
              </a:rPr>
              <a:t>mostrare </a:t>
            </a:r>
            <a:r>
              <a:rPr lang="it-IT" sz="1600" dirty="0" smtClean="0">
                <a:solidFill>
                  <a:srgbClr val="003366"/>
                </a:solidFill>
              </a:rPr>
              <a:t>attraverso un'evoluzione temporale lineare come sia cambiata la presenza di studenti stranieri, e in quale percentuale, nei tre ordinamenti presenti.</a:t>
            </a:r>
            <a:endParaRPr lang="it-IT" sz="1600" dirty="0">
              <a:solidFill>
                <a:srgbClr val="003366"/>
              </a:solidFill>
            </a:endParaRPr>
          </a:p>
        </p:txBody>
      </p:sp>
    </p:spTree>
    <p:extLst>
      <p:ext uri="{BB962C8B-B14F-4D97-AF65-F5344CB8AC3E}">
        <p14:creationId xmlns:p14="http://schemas.microsoft.com/office/powerpoint/2010/main" val="2033225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35289" y="0"/>
            <a:ext cx="9818512" cy="1208868"/>
          </a:xfrm>
        </p:spPr>
        <p:txBody>
          <a:bodyPr/>
          <a:lstStyle/>
          <a:p>
            <a:r>
              <a:rPr lang="it-IT" dirty="0"/>
              <a:t>Consultazione Open Data</a:t>
            </a:r>
          </a:p>
        </p:txBody>
      </p:sp>
      <p:pic>
        <p:nvPicPr>
          <p:cNvPr id="2050" name="Picture 2" descr="Screenshot 2017-06-19 2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930" r="10770"/>
          <a:stretch/>
        </p:blipFill>
        <p:spPr bwMode="auto">
          <a:xfrm>
            <a:off x="756353" y="1417461"/>
            <a:ext cx="4842934" cy="343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5"/>
          <p:cNvSpPr txBox="1"/>
          <p:nvPr/>
        </p:nvSpPr>
        <p:spPr>
          <a:xfrm>
            <a:off x="5836356" y="1523999"/>
            <a:ext cx="6058843" cy="3139321"/>
          </a:xfrm>
          <a:prstGeom prst="rect">
            <a:avLst/>
          </a:prstGeom>
          <a:noFill/>
        </p:spPr>
        <p:txBody>
          <a:bodyPr wrap="square" rtlCol="0">
            <a:spAutoFit/>
          </a:bodyPr>
          <a:lstStyle/>
          <a:p>
            <a:r>
              <a:rPr lang="it-IT" sz="1600" b="1" dirty="0">
                <a:solidFill>
                  <a:srgbClr val="003366"/>
                </a:solidFill>
              </a:rPr>
              <a:t>Dati geografici</a:t>
            </a:r>
            <a:r>
              <a:rPr lang="it-IT" sz="1600" dirty="0">
                <a:solidFill>
                  <a:srgbClr val="003366"/>
                </a:solidFill>
              </a:rPr>
              <a:t>, con ausilio di mappe interattive. </a:t>
            </a:r>
            <a:r>
              <a:rPr lang="it-IT" sz="1600" dirty="0" smtClean="0">
                <a:solidFill>
                  <a:srgbClr val="003366"/>
                </a:solidFill>
              </a:rPr>
              <a:t>Sono mostrati </a:t>
            </a:r>
            <a:r>
              <a:rPr lang="it-IT" sz="1600" dirty="0">
                <a:solidFill>
                  <a:srgbClr val="003366"/>
                </a:solidFill>
              </a:rPr>
              <a:t>su un supporto grafico dei marker rappresentanti le varie scuole con colori diversi e </a:t>
            </a:r>
            <a:r>
              <a:rPr lang="it-IT" sz="1600" dirty="0" smtClean="0">
                <a:solidFill>
                  <a:srgbClr val="003366"/>
                </a:solidFill>
              </a:rPr>
              <a:t>differenziando la</a:t>
            </a:r>
            <a:r>
              <a:rPr lang="it-IT" sz="1600" dirty="0">
                <a:solidFill>
                  <a:srgbClr val="003366"/>
                </a:solidFill>
              </a:rPr>
              <a:t> grafica in base al tipo di ordinamento. La dimensione del marker </a:t>
            </a:r>
            <a:r>
              <a:rPr lang="it-IT" sz="1600" dirty="0" smtClean="0">
                <a:solidFill>
                  <a:srgbClr val="003366"/>
                </a:solidFill>
              </a:rPr>
              <a:t>è proporzionale </a:t>
            </a:r>
            <a:r>
              <a:rPr lang="it-IT" sz="1600" dirty="0">
                <a:solidFill>
                  <a:srgbClr val="003366"/>
                </a:solidFill>
              </a:rPr>
              <a:t>(direttamente o comunque in base a una funzione lineare) al numero degli studenti. Al click del marker saranno mostrati diversi dati sull'istituto, dal nome e il numero degli studenti, fino ad un'aggregazione che riporti dati sulla provenienza degli studenti stessi.</a:t>
            </a:r>
          </a:p>
          <a:p>
            <a:r>
              <a:rPr lang="it-IT" sz="1600" b="1" dirty="0" smtClean="0">
                <a:solidFill>
                  <a:srgbClr val="003366"/>
                </a:solidFill>
              </a:rPr>
              <a:t>Obiettivo</a:t>
            </a:r>
            <a:r>
              <a:rPr lang="it-IT" sz="1600" dirty="0" smtClean="0">
                <a:solidFill>
                  <a:srgbClr val="003366"/>
                </a:solidFill>
              </a:rPr>
              <a:t>: </a:t>
            </a:r>
            <a:r>
              <a:rPr lang="it-IT" sz="1600" dirty="0" smtClean="0">
                <a:solidFill>
                  <a:srgbClr val="003366"/>
                </a:solidFill>
              </a:rPr>
              <a:t>mostrare </a:t>
            </a:r>
            <a:r>
              <a:rPr lang="it-IT" sz="1600" dirty="0">
                <a:solidFill>
                  <a:srgbClr val="003366"/>
                </a:solidFill>
              </a:rPr>
              <a:t>la distribuzione geografica degli studenti, e di conseguenza delle aree più capillarmente </a:t>
            </a:r>
            <a:r>
              <a:rPr lang="it-IT" sz="1600" dirty="0" smtClean="0">
                <a:solidFill>
                  <a:srgbClr val="003366"/>
                </a:solidFill>
              </a:rPr>
              <a:t>dotate di infrastrutture </a:t>
            </a:r>
            <a:r>
              <a:rPr lang="it-IT" sz="1600" dirty="0">
                <a:solidFill>
                  <a:srgbClr val="003366"/>
                </a:solidFill>
              </a:rPr>
              <a:t>scolastiche</a:t>
            </a:r>
          </a:p>
        </p:txBody>
      </p:sp>
      <p:pic>
        <p:nvPicPr>
          <p:cNvPr id="3" name="Immagine 2"/>
          <p:cNvPicPr>
            <a:picLocks noChangeAspect="1"/>
          </p:cNvPicPr>
          <p:nvPr/>
        </p:nvPicPr>
        <p:blipFill>
          <a:blip r:embed="rId4"/>
          <a:stretch>
            <a:fillRect/>
          </a:stretch>
        </p:blipFill>
        <p:spPr>
          <a:xfrm>
            <a:off x="5236178" y="4559300"/>
            <a:ext cx="6286073" cy="2187398"/>
          </a:xfrm>
          <a:prstGeom prst="rect">
            <a:avLst/>
          </a:prstGeom>
        </p:spPr>
      </p:pic>
    </p:spTree>
    <p:extLst>
      <p:ext uri="{BB962C8B-B14F-4D97-AF65-F5344CB8AC3E}">
        <p14:creationId xmlns:p14="http://schemas.microsoft.com/office/powerpoint/2010/main" val="126061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12711" y="0"/>
            <a:ext cx="9841090" cy="1208868"/>
          </a:xfrm>
        </p:spPr>
        <p:txBody>
          <a:bodyPr/>
          <a:lstStyle/>
          <a:p>
            <a:r>
              <a:rPr lang="it-IT" dirty="0" smtClean="0"/>
              <a:t>Catalogo dei </a:t>
            </a:r>
            <a:r>
              <a:rPr lang="it-IT" dirty="0" err="1" smtClean="0"/>
              <a:t>DataSet</a:t>
            </a:r>
            <a:endParaRPr lang="it-IT" dirty="0"/>
          </a:p>
        </p:txBody>
      </p:sp>
      <p:pic>
        <p:nvPicPr>
          <p:cNvPr id="4" name="Immagine 3"/>
          <p:cNvPicPr>
            <a:picLocks noChangeAspect="1"/>
          </p:cNvPicPr>
          <p:nvPr/>
        </p:nvPicPr>
        <p:blipFill>
          <a:blip r:embed="rId3"/>
          <a:stretch>
            <a:fillRect/>
          </a:stretch>
        </p:blipFill>
        <p:spPr>
          <a:xfrm>
            <a:off x="590947" y="2330036"/>
            <a:ext cx="6337653" cy="2506293"/>
          </a:xfrm>
          <a:prstGeom prst="rect">
            <a:avLst/>
          </a:prstGeom>
        </p:spPr>
      </p:pic>
      <p:pic>
        <p:nvPicPr>
          <p:cNvPr id="5" name="Immagine 4"/>
          <p:cNvPicPr>
            <a:picLocks noChangeAspect="1"/>
          </p:cNvPicPr>
          <p:nvPr/>
        </p:nvPicPr>
        <p:blipFill>
          <a:blip r:embed="rId4"/>
          <a:stretch>
            <a:fillRect/>
          </a:stretch>
        </p:blipFill>
        <p:spPr>
          <a:xfrm>
            <a:off x="5348479" y="1991560"/>
            <a:ext cx="6117084" cy="3819348"/>
          </a:xfrm>
          <a:prstGeom prst="rect">
            <a:avLst/>
          </a:prstGeom>
        </p:spPr>
      </p:pic>
    </p:spTree>
    <p:extLst>
      <p:ext uri="{BB962C8B-B14F-4D97-AF65-F5344CB8AC3E}">
        <p14:creationId xmlns:p14="http://schemas.microsoft.com/office/powerpoint/2010/main" val="1079717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p:cNvPicPr>
            <a:picLocks noChangeAspect="1"/>
          </p:cNvPicPr>
          <p:nvPr/>
        </p:nvPicPr>
        <p:blipFill>
          <a:blip r:embed="rId3"/>
          <a:stretch>
            <a:fillRect/>
          </a:stretch>
        </p:blipFill>
        <p:spPr>
          <a:xfrm>
            <a:off x="1719715" y="1005333"/>
            <a:ext cx="8650974" cy="5852667"/>
          </a:xfrm>
          <a:prstGeom prst="rect">
            <a:avLst/>
          </a:prstGeom>
        </p:spPr>
      </p:pic>
      <p:sp>
        <p:nvSpPr>
          <p:cNvPr id="11" name="Rettangolo 10"/>
          <p:cNvSpPr/>
          <p:nvPr/>
        </p:nvSpPr>
        <p:spPr>
          <a:xfrm>
            <a:off x="8369300" y="1018033"/>
            <a:ext cx="1981201" cy="1077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783964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24000" y="0"/>
            <a:ext cx="9829801" cy="1208868"/>
          </a:xfrm>
        </p:spPr>
        <p:txBody>
          <a:bodyPr/>
          <a:lstStyle/>
          <a:p>
            <a:r>
              <a:rPr lang="it-IT" dirty="0" smtClean="0"/>
              <a:t>Interrogazioni SPARQL</a:t>
            </a:r>
            <a:endParaRPr lang="it-IT" dirty="0"/>
          </a:p>
        </p:txBody>
      </p:sp>
      <p:pic>
        <p:nvPicPr>
          <p:cNvPr id="4" name="Immagine 3"/>
          <p:cNvPicPr>
            <a:picLocks noChangeAspect="1"/>
          </p:cNvPicPr>
          <p:nvPr/>
        </p:nvPicPr>
        <p:blipFill>
          <a:blip r:embed="rId2"/>
          <a:stretch>
            <a:fillRect/>
          </a:stretch>
        </p:blipFill>
        <p:spPr>
          <a:xfrm>
            <a:off x="1083732" y="1498849"/>
            <a:ext cx="5263797" cy="4473502"/>
          </a:xfrm>
          <a:prstGeom prst="rect">
            <a:avLst/>
          </a:prstGeom>
        </p:spPr>
      </p:pic>
      <p:pic>
        <p:nvPicPr>
          <p:cNvPr id="5" name="Immagine 4"/>
          <p:cNvPicPr>
            <a:picLocks noChangeAspect="1"/>
          </p:cNvPicPr>
          <p:nvPr/>
        </p:nvPicPr>
        <p:blipFill>
          <a:blip r:embed="rId3"/>
          <a:stretch>
            <a:fillRect/>
          </a:stretch>
        </p:blipFill>
        <p:spPr>
          <a:xfrm>
            <a:off x="5732938" y="1940453"/>
            <a:ext cx="6221996" cy="4156075"/>
          </a:xfrm>
          <a:prstGeom prst="rect">
            <a:avLst/>
          </a:prstGeom>
        </p:spPr>
      </p:pic>
    </p:spTree>
    <p:extLst>
      <p:ext uri="{BB962C8B-B14F-4D97-AF65-F5344CB8AC3E}">
        <p14:creationId xmlns:p14="http://schemas.microsoft.com/office/powerpoint/2010/main" val="305238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289844" y="2061006"/>
            <a:ext cx="8835889" cy="2387600"/>
          </a:xfrm>
        </p:spPr>
        <p:txBody>
          <a:bodyPr>
            <a:normAutofit/>
          </a:bodyPr>
          <a:lstStyle/>
          <a:p>
            <a:r>
              <a:rPr lang="it-IT" noProof="1" smtClean="0"/>
              <a:t>RiminInRete - Open Data</a:t>
            </a:r>
            <a:endParaRPr lang="it-IT" sz="4000" noProof="1"/>
          </a:p>
        </p:txBody>
      </p:sp>
      <p:sp>
        <p:nvSpPr>
          <p:cNvPr id="3" name="Sottotitolo 2"/>
          <p:cNvSpPr>
            <a:spLocks noGrp="1"/>
          </p:cNvSpPr>
          <p:nvPr>
            <p:ph type="subTitle" idx="1"/>
          </p:nvPr>
        </p:nvSpPr>
        <p:spPr>
          <a:xfrm>
            <a:off x="740634" y="5570648"/>
            <a:ext cx="6705599" cy="969007"/>
          </a:xfrm>
        </p:spPr>
        <p:txBody>
          <a:bodyPr>
            <a:noAutofit/>
          </a:bodyPr>
          <a:lstStyle/>
          <a:p>
            <a:pPr>
              <a:lnSpc>
                <a:spcPct val="100000"/>
              </a:lnSpc>
              <a:spcBef>
                <a:spcPts val="0"/>
              </a:spcBef>
            </a:pPr>
            <a:r>
              <a:rPr lang="it-IT" sz="2600" b="1" noProof="1" smtClean="0">
                <a:solidFill>
                  <a:srgbClr val="FF0000"/>
                </a:solidFill>
              </a:rPr>
              <a:t>Prof.ssa Antonella Carbonaro</a:t>
            </a:r>
          </a:p>
          <a:p>
            <a:pPr>
              <a:lnSpc>
                <a:spcPct val="100000"/>
              </a:lnSpc>
              <a:spcBef>
                <a:spcPts val="0"/>
              </a:spcBef>
            </a:pPr>
            <a:r>
              <a:rPr lang="it-IT" sz="2600" b="1" noProof="1" smtClean="0">
                <a:solidFill>
                  <a:srgbClr val="FF0000"/>
                </a:solidFill>
              </a:rPr>
              <a:t>antonella.carbonaro@unibo.it</a:t>
            </a:r>
            <a:endParaRPr lang="it-IT" sz="2600" b="1" noProof="1">
              <a:solidFill>
                <a:srgbClr val="FF0000"/>
              </a:solidFill>
            </a:endParaRPr>
          </a:p>
        </p:txBody>
      </p:sp>
      <p:sp>
        <p:nvSpPr>
          <p:cNvPr id="4" name="Segnaposto testo 2"/>
          <p:cNvSpPr txBox="1">
            <a:spLocks/>
          </p:cNvSpPr>
          <p:nvPr/>
        </p:nvSpPr>
        <p:spPr>
          <a:xfrm>
            <a:off x="3303109" y="636392"/>
            <a:ext cx="8676855" cy="2187226"/>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600"/>
              </a:spcBef>
              <a:buFont typeface="Arial" panose="020B0604020202020204" pitchFamily="34" charset="0"/>
              <a:buNone/>
              <a:defRPr sz="2800" kern="1200">
                <a:solidFill>
                  <a:srgbClr val="D24726"/>
                </a:solidFill>
                <a:latin typeface="+mj-lt"/>
                <a:ea typeface="+mn-ea"/>
                <a:cs typeface="+mn-cs"/>
              </a:defRPr>
            </a:lvl1pPr>
            <a:lvl2pPr marL="457200" indent="0" algn="ctr" defTabSz="914400" rtl="0" eaLnBrk="1" latinLnBrk="0" hangingPunct="1">
              <a:lnSpc>
                <a:spcPct val="90000"/>
              </a:lnSpc>
              <a:spcBef>
                <a:spcPct val="300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ct val="300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9pPr>
          </a:lstStyle>
          <a:p>
            <a:r>
              <a:rPr lang="it-IT" sz="2400" dirty="0">
                <a:solidFill>
                  <a:schemeClr val="bg1"/>
                </a:solidFill>
              </a:rPr>
              <a:t>Dipartimento di Informatica – </a:t>
            </a:r>
            <a:r>
              <a:rPr lang="it-IT" sz="2400" dirty="0" smtClean="0">
                <a:solidFill>
                  <a:schemeClr val="bg1"/>
                </a:solidFill>
              </a:rPr>
              <a:t>Scienza </a:t>
            </a:r>
            <a:r>
              <a:rPr lang="it-IT" sz="2400" dirty="0">
                <a:solidFill>
                  <a:schemeClr val="bg1"/>
                </a:solidFill>
              </a:rPr>
              <a:t>e Ingegneria </a:t>
            </a:r>
            <a:endParaRPr lang="it-IT" sz="2400" dirty="0" smtClean="0">
              <a:solidFill>
                <a:schemeClr val="bg1"/>
              </a:solidFill>
            </a:endParaRPr>
          </a:p>
          <a:p>
            <a:r>
              <a:rPr lang="it-IT" altLang="it-IT" sz="2400" dirty="0">
                <a:solidFill>
                  <a:schemeClr val="bg1"/>
                </a:solidFill>
              </a:rPr>
              <a:t>Alma Mater </a:t>
            </a:r>
            <a:r>
              <a:rPr lang="it-IT" altLang="it-IT" sz="2400" dirty="0" err="1">
                <a:solidFill>
                  <a:schemeClr val="bg1"/>
                </a:solidFill>
              </a:rPr>
              <a:t>Studiorum</a:t>
            </a:r>
            <a:r>
              <a:rPr lang="it-IT" altLang="it-IT" sz="2400" dirty="0">
                <a:solidFill>
                  <a:schemeClr val="bg1"/>
                </a:solidFill>
              </a:rPr>
              <a:t>, </a:t>
            </a:r>
            <a:r>
              <a:rPr lang="it-IT" altLang="it-IT" sz="2400" dirty="0" err="1">
                <a:solidFill>
                  <a:schemeClr val="bg1"/>
                </a:solidFill>
              </a:rPr>
              <a:t>Universita</a:t>
            </a:r>
            <a:r>
              <a:rPr lang="it-IT" altLang="it-IT" sz="2400" dirty="0">
                <a:solidFill>
                  <a:schemeClr val="bg1"/>
                </a:solidFill>
              </a:rPr>
              <a:t> di </a:t>
            </a:r>
            <a:r>
              <a:rPr lang="it-IT" altLang="it-IT" sz="2400" dirty="0" smtClean="0">
                <a:solidFill>
                  <a:schemeClr val="bg1"/>
                </a:solidFill>
              </a:rPr>
              <a:t>Bologna</a:t>
            </a:r>
            <a:endParaRPr lang="it-IT" sz="2400" dirty="0">
              <a:solidFill>
                <a:schemeClr val="bg1"/>
              </a:solidFill>
            </a:endParaRPr>
          </a:p>
          <a:p>
            <a:r>
              <a:rPr lang="it-IT" sz="2400" noProof="1" smtClean="0">
                <a:solidFill>
                  <a:schemeClr val="bg1"/>
                </a:solidFill>
              </a:rPr>
              <a:t>Università degli Studi di Bologna</a:t>
            </a:r>
          </a:p>
        </p:txBody>
      </p:sp>
      <p:pic>
        <p:nvPicPr>
          <p:cNvPr id="5" name="Picture 33" descr="logocesena"/>
          <p:cNvPicPr>
            <a:picLocks noChangeAspect="1" noChangeArrowheads="1"/>
          </p:cNvPicPr>
          <p:nvPr/>
        </p:nvPicPr>
        <p:blipFill>
          <a:blip r:embed="rId3" cstate="print">
            <a:extLst>
              <a:ext uri="{28A0092B-C50C-407E-A947-70E740481C1C}">
                <a14:useLocalDpi xmlns:a14="http://schemas.microsoft.com/office/drawing/2010/main" val="0"/>
              </a:ext>
            </a:extLst>
          </a:blip>
          <a:srcRect l="27560"/>
          <a:stretch>
            <a:fillRect/>
          </a:stretch>
        </p:blipFill>
        <p:spPr bwMode="auto">
          <a:xfrm>
            <a:off x="0" y="4436"/>
            <a:ext cx="3087688" cy="43116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6" name="CasellaDiTesto 5"/>
          <p:cNvSpPr txBox="1"/>
          <p:nvPr/>
        </p:nvSpPr>
        <p:spPr>
          <a:xfrm>
            <a:off x="9263270" y="6071811"/>
            <a:ext cx="2618024" cy="400110"/>
          </a:xfrm>
          <a:prstGeom prst="rect">
            <a:avLst/>
          </a:prstGeom>
          <a:noFill/>
        </p:spPr>
        <p:txBody>
          <a:bodyPr wrap="none" rtlCol="0">
            <a:spAutoFit/>
          </a:bodyPr>
          <a:lstStyle/>
          <a:p>
            <a:r>
              <a:rPr lang="it-IT" sz="2000" b="1" dirty="0">
                <a:solidFill>
                  <a:srgbClr val="FF0000"/>
                </a:solidFill>
                <a:latin typeface="+mj-lt"/>
              </a:rPr>
              <a:t>Rimini, 23 giugno 2017</a:t>
            </a:r>
          </a:p>
        </p:txBody>
      </p:sp>
    </p:spTree>
    <p:extLst>
      <p:ext uri="{BB962C8B-B14F-4D97-AF65-F5344CB8AC3E}">
        <p14:creationId xmlns:p14="http://schemas.microsoft.com/office/powerpoint/2010/main" val="639982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714" name="Immagin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4146" y="1478145"/>
            <a:ext cx="8651875" cy="506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magin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00083" y="1393479"/>
            <a:ext cx="7066432" cy="408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0817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7867" y="0"/>
            <a:ext cx="9795934" cy="1208868"/>
          </a:xfrm>
        </p:spPr>
        <p:txBody>
          <a:bodyPr/>
          <a:lstStyle/>
          <a:p>
            <a:r>
              <a:rPr lang="it-IT" dirty="0" err="1" smtClean="0"/>
              <a:t>Semantic</a:t>
            </a:r>
            <a:r>
              <a:rPr lang="it-IT" dirty="0" smtClean="0"/>
              <a:t> Web e Open Data</a:t>
            </a:r>
            <a:endParaRPr lang="it-IT" dirty="0"/>
          </a:p>
        </p:txBody>
      </p:sp>
      <p:sp>
        <p:nvSpPr>
          <p:cNvPr id="3" name="Segnaposto contenuto 2"/>
          <p:cNvSpPr>
            <a:spLocks noGrp="1"/>
          </p:cNvSpPr>
          <p:nvPr>
            <p:ph idx="1"/>
          </p:nvPr>
        </p:nvSpPr>
        <p:spPr>
          <a:xfrm>
            <a:off x="838201" y="1825625"/>
            <a:ext cx="9671755" cy="4351338"/>
          </a:xfrm>
        </p:spPr>
        <p:txBody>
          <a:bodyPr>
            <a:normAutofit fontScale="92500" lnSpcReduction="10000"/>
          </a:bodyPr>
          <a:lstStyle/>
          <a:p>
            <a:r>
              <a:rPr lang="it-IT" sz="2000" dirty="0" smtClean="0">
                <a:solidFill>
                  <a:srgbClr val="002060"/>
                </a:solidFill>
              </a:rPr>
              <a:t>Le </a:t>
            </a:r>
            <a:r>
              <a:rPr lang="it-IT" sz="2000" b="1" dirty="0">
                <a:solidFill>
                  <a:srgbClr val="002060"/>
                </a:solidFill>
              </a:rPr>
              <a:t>tecnologie semantiche</a:t>
            </a:r>
            <a:r>
              <a:rPr lang="it-IT" sz="2000" dirty="0">
                <a:solidFill>
                  <a:srgbClr val="002060"/>
                </a:solidFill>
              </a:rPr>
              <a:t> hanno fornito il substrato tecnologico e fatto da volano per lo sviluppo di iniziative che coinvolgono aspetti della nostra vita quotidiana. </a:t>
            </a:r>
            <a:endParaRPr lang="it-IT" sz="2000" dirty="0" smtClean="0">
              <a:solidFill>
                <a:srgbClr val="002060"/>
              </a:solidFill>
            </a:endParaRPr>
          </a:p>
          <a:p>
            <a:r>
              <a:rPr lang="it-IT" sz="2000" dirty="0" smtClean="0">
                <a:solidFill>
                  <a:srgbClr val="002060"/>
                </a:solidFill>
              </a:rPr>
              <a:t>E’ </a:t>
            </a:r>
            <a:r>
              <a:rPr lang="it-IT" sz="2000" dirty="0">
                <a:solidFill>
                  <a:srgbClr val="002060"/>
                </a:solidFill>
              </a:rPr>
              <a:t>questo il caso, ad esempio, di </a:t>
            </a:r>
            <a:r>
              <a:rPr lang="it-IT" sz="2000" b="1" dirty="0">
                <a:solidFill>
                  <a:srgbClr val="002060"/>
                </a:solidFill>
              </a:rPr>
              <a:t>Open Data</a:t>
            </a:r>
            <a:r>
              <a:rPr lang="it-IT" sz="2000" dirty="0">
                <a:solidFill>
                  <a:srgbClr val="002060"/>
                </a:solidFill>
              </a:rPr>
              <a:t>. Quest'ultimo, nella sua accezione più completa, non è che un prodotto dell'uso delle tecnologie semantiche per la </a:t>
            </a:r>
            <a:r>
              <a:rPr lang="it-IT" sz="2000" b="1" dirty="0">
                <a:solidFill>
                  <a:srgbClr val="002060"/>
                </a:solidFill>
              </a:rPr>
              <a:t>rappresentazione</a:t>
            </a:r>
            <a:r>
              <a:rPr lang="it-IT" sz="2000" dirty="0">
                <a:solidFill>
                  <a:srgbClr val="002060"/>
                </a:solidFill>
              </a:rPr>
              <a:t>, </a:t>
            </a:r>
            <a:r>
              <a:rPr lang="it-IT" sz="2000" b="1" dirty="0">
                <a:solidFill>
                  <a:srgbClr val="002060"/>
                </a:solidFill>
              </a:rPr>
              <a:t>condivisione</a:t>
            </a:r>
            <a:r>
              <a:rPr lang="it-IT" sz="2000" dirty="0">
                <a:solidFill>
                  <a:srgbClr val="002060"/>
                </a:solidFill>
              </a:rPr>
              <a:t> e </a:t>
            </a:r>
            <a:r>
              <a:rPr lang="it-IT" sz="2000" b="1" dirty="0">
                <a:solidFill>
                  <a:srgbClr val="002060"/>
                </a:solidFill>
              </a:rPr>
              <a:t>manipolazione</a:t>
            </a:r>
            <a:r>
              <a:rPr lang="it-IT" sz="2000" dirty="0">
                <a:solidFill>
                  <a:srgbClr val="002060"/>
                </a:solidFill>
              </a:rPr>
              <a:t> di dati aperti. </a:t>
            </a:r>
            <a:endParaRPr lang="it-IT" sz="2000" dirty="0" smtClean="0">
              <a:solidFill>
                <a:srgbClr val="002060"/>
              </a:solidFill>
            </a:endParaRPr>
          </a:p>
          <a:p>
            <a:r>
              <a:rPr lang="it-IT" sz="2000" dirty="0" smtClean="0">
                <a:solidFill>
                  <a:srgbClr val="002060"/>
                </a:solidFill>
              </a:rPr>
              <a:t>Sulla </a:t>
            </a:r>
            <a:r>
              <a:rPr lang="it-IT" sz="2000" dirty="0">
                <a:solidFill>
                  <a:srgbClr val="002060"/>
                </a:solidFill>
              </a:rPr>
              <a:t>scia di quanto fatto dalle amministrazioni Obama, negli Stati Uniti, e </a:t>
            </a:r>
            <a:r>
              <a:rPr lang="it-IT" sz="2000" dirty="0" err="1">
                <a:solidFill>
                  <a:srgbClr val="002060"/>
                </a:solidFill>
              </a:rPr>
              <a:t>Brown</a:t>
            </a:r>
            <a:r>
              <a:rPr lang="it-IT" sz="2000" dirty="0">
                <a:solidFill>
                  <a:srgbClr val="002060"/>
                </a:solidFill>
              </a:rPr>
              <a:t>, nel Regno Unito, anche in Italia c'è infatti grande interesse intorno all'uso degli Open Data per favorire la </a:t>
            </a:r>
            <a:r>
              <a:rPr lang="it-IT" sz="2000" b="1" dirty="0">
                <a:solidFill>
                  <a:srgbClr val="002060"/>
                </a:solidFill>
              </a:rPr>
              <a:t>cittadinanza attiva</a:t>
            </a:r>
            <a:r>
              <a:rPr lang="it-IT" sz="2000" dirty="0">
                <a:solidFill>
                  <a:srgbClr val="002060"/>
                </a:solidFill>
              </a:rPr>
              <a:t>, la </a:t>
            </a:r>
            <a:r>
              <a:rPr lang="it-IT" sz="2000" b="1" dirty="0">
                <a:solidFill>
                  <a:srgbClr val="002060"/>
                </a:solidFill>
              </a:rPr>
              <a:t>trasparenza nelle pubbliche amministrazioni</a:t>
            </a:r>
            <a:r>
              <a:rPr lang="it-IT" sz="2000" dirty="0">
                <a:solidFill>
                  <a:srgbClr val="002060"/>
                </a:solidFill>
              </a:rPr>
              <a:t> o quello che viene semplicemente chiamato </a:t>
            </a:r>
            <a:r>
              <a:rPr lang="it-IT" sz="2000" b="1" dirty="0">
                <a:solidFill>
                  <a:srgbClr val="002060"/>
                </a:solidFill>
              </a:rPr>
              <a:t>Open </a:t>
            </a:r>
            <a:r>
              <a:rPr lang="it-IT" sz="2000" b="1" dirty="0" err="1">
                <a:solidFill>
                  <a:srgbClr val="002060"/>
                </a:solidFill>
              </a:rPr>
              <a:t>Government</a:t>
            </a:r>
            <a:r>
              <a:rPr lang="it-IT" sz="2000" dirty="0">
                <a:solidFill>
                  <a:srgbClr val="002060"/>
                </a:solidFill>
              </a:rPr>
              <a:t>.</a:t>
            </a:r>
          </a:p>
        </p:txBody>
      </p:sp>
    </p:spTree>
    <p:extLst>
      <p:ext uri="{BB962C8B-B14F-4D97-AF65-F5344CB8AC3E}">
        <p14:creationId xmlns:p14="http://schemas.microsoft.com/office/powerpoint/2010/main" val="2121307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Immagin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7850" y="1392237"/>
            <a:ext cx="8796338" cy="546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8698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Immagin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74825" y="1590146"/>
            <a:ext cx="8677275"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5503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9" name="Immagine 1"/>
          <p:cNvPicPr>
            <a:picLocks noChangeAspect="1"/>
          </p:cNvPicPr>
          <p:nvPr/>
        </p:nvPicPr>
        <p:blipFill rotWithShape="1">
          <a:blip r:embed="rId3">
            <a:extLst>
              <a:ext uri="{28A0092B-C50C-407E-A947-70E740481C1C}">
                <a14:useLocalDpi xmlns:a14="http://schemas.microsoft.com/office/drawing/2010/main" val="0"/>
              </a:ext>
            </a:extLst>
          </a:blip>
          <a:srcRect t="5681"/>
          <a:stretch/>
        </p:blipFill>
        <p:spPr bwMode="auto">
          <a:xfrm>
            <a:off x="2184400" y="1501495"/>
            <a:ext cx="8060267" cy="4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9660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7" name="Immagine 2"/>
          <p:cNvPicPr>
            <a:picLocks noChangeAspect="1"/>
          </p:cNvPicPr>
          <p:nvPr/>
        </p:nvPicPr>
        <p:blipFill rotWithShape="1">
          <a:blip r:embed="rId3">
            <a:extLst>
              <a:ext uri="{28A0092B-C50C-407E-A947-70E740481C1C}">
                <a14:useLocalDpi xmlns:a14="http://schemas.microsoft.com/office/drawing/2010/main" val="0"/>
              </a:ext>
            </a:extLst>
          </a:blip>
          <a:srcRect t="2523"/>
          <a:stretch/>
        </p:blipFill>
        <p:spPr bwMode="auto">
          <a:xfrm>
            <a:off x="2113491" y="1506266"/>
            <a:ext cx="8029575" cy="492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557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Welcome to PowerPoint_TP102923943">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zione standard1" id="{AF3C2725-E792-40C4-98FD-562AC06C582F}" vid="{94A984C3-3099-431C-9D91-059FD31E71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D8DBC0A1-66E1-4B9D-88C2-9B3A32A214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Introduzione a PowerPoint</Template>
  <TotalTime>0</TotalTime>
  <Words>1908</Words>
  <Application>Microsoft Office PowerPoint</Application>
  <PresentationFormat>Widescreen</PresentationFormat>
  <Paragraphs>161</Paragraphs>
  <Slides>31</Slides>
  <Notes>18</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31</vt:i4>
      </vt:variant>
    </vt:vector>
  </HeadingPairs>
  <TitlesOfParts>
    <vt:vector size="36" baseType="lpstr">
      <vt:lpstr>Arial</vt:lpstr>
      <vt:lpstr>Calibri</vt:lpstr>
      <vt:lpstr>Segoe UI</vt:lpstr>
      <vt:lpstr>Segoe UI Light</vt:lpstr>
      <vt:lpstr>Welcome to PowerPoint_TP102923943</vt:lpstr>
      <vt:lpstr>RiminInRete - Open Data</vt:lpstr>
      <vt:lpstr>Presentazione standard di PowerPoint</vt:lpstr>
      <vt:lpstr>Presentazione standard di PowerPoint</vt:lpstr>
      <vt:lpstr>Presentazione standard di PowerPoint</vt:lpstr>
      <vt:lpstr>Semantic Web e Open Data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Open data government</vt:lpstr>
      <vt:lpstr>Open data government</vt:lpstr>
      <vt:lpstr>Europa 2020</vt:lpstr>
      <vt:lpstr>L’azione 3, perché?</vt:lpstr>
      <vt:lpstr>Le iniziative Open Data in Italia</vt:lpstr>
      <vt:lpstr>Piano per l’e-government</vt:lpstr>
      <vt:lpstr>Principi Open Government Data</vt:lpstr>
      <vt:lpstr>Principi Open Government Data</vt:lpstr>
      <vt:lpstr>G8 Open Data Charter and Technical Annex</vt:lpstr>
      <vt:lpstr>Il progetto RiminInRete - OpenData</vt:lpstr>
      <vt:lpstr>Obiettivi</vt:lpstr>
      <vt:lpstr>Consultazione Open Data</vt:lpstr>
      <vt:lpstr>Consultazione Open Data</vt:lpstr>
      <vt:lpstr>Consultazione Open Data</vt:lpstr>
      <vt:lpstr>Consultazione Open Data</vt:lpstr>
      <vt:lpstr>Catalogo dei DataSet</vt:lpstr>
      <vt:lpstr>Interrogazioni SPARQL</vt:lpstr>
      <vt:lpstr>RiminInRete - Open Data</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2017-05-29T08:26:00Z</dcterms:created>
  <dcterms:modified xsi:type="dcterms:W3CDTF">2017-06-22T10:50:59Z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TC029239449991</vt:lpwstr>
  </property>
</Properties>
</file>